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vsdx" ContentType="application/vnd.ms-visio.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ags/tag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notesSlides/notesSlide2.xml" ContentType="application/vnd.openxmlformats-officedocument.presentationml.notesSlide+xml"/>
  <Override PartName="/ppt/theme/themeOverride2.xml" ContentType="application/vnd.openxmlformats-officedocument.themeOverr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3.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heme/themeOverride4.xml" ContentType="application/vnd.openxmlformats-officedocument.themeOverr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theme/themeOverride5.xml" ContentType="application/vnd.openxmlformats-officedocument.themeOverr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handoutMasterIdLst>
    <p:handoutMasterId r:id="rId31"/>
  </p:handoutMasterIdLst>
  <p:sldIdLst>
    <p:sldId id="359" r:id="rId2"/>
    <p:sldId id="342" r:id="rId3"/>
    <p:sldId id="322" r:id="rId4"/>
    <p:sldId id="397" r:id="rId5"/>
    <p:sldId id="392" r:id="rId6"/>
    <p:sldId id="438" r:id="rId7"/>
    <p:sldId id="440" r:id="rId8"/>
    <p:sldId id="439" r:id="rId9"/>
    <p:sldId id="441" r:id="rId10"/>
    <p:sldId id="321" r:id="rId11"/>
    <p:sldId id="433" r:id="rId12"/>
    <p:sldId id="432" r:id="rId13"/>
    <p:sldId id="442" r:id="rId14"/>
    <p:sldId id="443" r:id="rId15"/>
    <p:sldId id="444" r:id="rId16"/>
    <p:sldId id="445" r:id="rId17"/>
    <p:sldId id="447" r:id="rId18"/>
    <p:sldId id="446" r:id="rId19"/>
    <p:sldId id="448" r:id="rId20"/>
    <p:sldId id="450" r:id="rId21"/>
    <p:sldId id="320" r:id="rId22"/>
    <p:sldId id="453" r:id="rId23"/>
    <p:sldId id="451" r:id="rId24"/>
    <p:sldId id="452" r:id="rId25"/>
    <p:sldId id="454" r:id="rId26"/>
    <p:sldId id="455" r:id="rId27"/>
    <p:sldId id="406" r:id="rId28"/>
    <p:sldId id="318" r:id="rId29"/>
  </p:sldIdLst>
  <p:sldSz cx="9144000" cy="5143500" type="screen16x9"/>
  <p:notesSz cx="6858000" cy="9144000"/>
  <p:custDataLst>
    <p:tags r:id="rId3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2" userDrawn="1">
          <p15:clr>
            <a:srgbClr val="A4A3A4"/>
          </p15:clr>
        </p15:guide>
        <p15:guide id="2" pos="2859" userDrawn="1">
          <p15:clr>
            <a:srgbClr val="A4A3A4"/>
          </p15:clr>
        </p15:guide>
      </p15:sldGuideLst>
    </p:ext>
    <p:ext uri="{2D200454-40CA-4A62-9FC3-DE9A4176ACB9}">
      <p15:notesGuideLst xmlns:p15="http://schemas.microsoft.com/office/powerpoint/2012/main">
        <p15:guide id="1" orient="horz" pos="3003">
          <p15:clr>
            <a:srgbClr val="A4A3A4"/>
          </p15:clr>
        </p15:guide>
        <p15:guide id="2" pos="2144">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D"/>
    <a:srgbClr val="2C394C"/>
    <a:srgbClr val="E8E8E8"/>
    <a:srgbClr val="EDEDED"/>
    <a:srgbClr val="8DBBDB"/>
    <a:srgbClr val="ECECEC"/>
    <a:srgbClr val="EBEBEB"/>
    <a:srgbClr val="EEEEEE"/>
    <a:srgbClr val="F2F2F2"/>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004" autoAdjust="0"/>
    <p:restoredTop sz="73020" autoAdjust="0"/>
  </p:normalViewPr>
  <p:slideViewPr>
    <p:cSldViewPr>
      <p:cViewPr varScale="1">
        <p:scale>
          <a:sx n="61" d="100"/>
          <a:sy n="61" d="100"/>
        </p:scale>
        <p:origin x="1164" y="40"/>
      </p:cViewPr>
      <p:guideLst>
        <p:guide orient="horz" pos="1032"/>
        <p:guide pos="2859"/>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86" d="100"/>
        <a:sy n="186" d="100"/>
      </p:scale>
      <p:origin x="0" y="0"/>
    </p:cViewPr>
  </p:sorterViewPr>
  <p:notesViewPr>
    <p:cSldViewPr>
      <p:cViewPr varScale="1">
        <p:scale>
          <a:sx n="86" d="100"/>
          <a:sy n="86" d="100"/>
        </p:scale>
        <p:origin x="-3810" y="-90"/>
      </p:cViewPr>
      <p:guideLst>
        <p:guide orient="horz" pos="3003"/>
        <p:guide pos="214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heme" Target="theme/theme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23.emf"/><Relationship Id="rId1" Type="http://schemas.openxmlformats.org/officeDocument/2006/relationships/image" Target="../media/image2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353A075-29DF-4CAE-8BA7-CDA0ED456C88}" type="datetimeFigureOut">
              <a:rPr lang="zh-CN" altLang="en-US" smtClean="0"/>
              <a:t>2020/4/17</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3924EE-29F1-4E68-A53A-86CBCBDF827A}"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2B73EA-EE91-4E33-A9C1-8BF5DD7139A2}" type="datetimeFigureOut">
              <a:rPr lang="zh-CN" altLang="en-US" smtClean="0"/>
              <a:t>2020/4/17</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92B679-AE23-4750-8FB0-6513430B8953}"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大家好，我是汤家凯。今天主要给大家介绍</a:t>
            </a:r>
            <a:r>
              <a:rPr lang="en-US" altLang="zh-CN" dirty="0"/>
              <a:t>Facebook AI</a:t>
            </a:r>
            <a:r>
              <a:rPr lang="zh-CN" altLang="en-US" dirty="0"/>
              <a:t>研究室</a:t>
            </a:r>
            <a:r>
              <a:rPr lang="en-US" altLang="zh-CN" dirty="0"/>
              <a:t>2019</a:t>
            </a:r>
            <a:r>
              <a:rPr lang="zh-CN" altLang="en-US" dirty="0"/>
              <a:t>年发表的一篇文章，文章背后提出了一个分布式图嵌入训练框架。</a:t>
            </a:r>
            <a:endParaRPr lang="en-US" altLang="zh-CN" dirty="0"/>
          </a:p>
          <a:p>
            <a:r>
              <a:rPr lang="zh-CN" altLang="en-US" dirty="0"/>
              <a:t>这篇文章发表在</a:t>
            </a:r>
            <a:r>
              <a:rPr lang="en-US" altLang="zh-CN" dirty="0" err="1"/>
              <a:t>SysML</a:t>
            </a:r>
            <a:r>
              <a:rPr lang="en-US" altLang="zh-CN" dirty="0"/>
              <a:t> 2019</a:t>
            </a:r>
            <a:r>
              <a:rPr lang="zh-CN" altLang="en-US" dirty="0"/>
              <a:t>上，这是由</a:t>
            </a:r>
            <a:r>
              <a:rPr lang="en-US" altLang="zh-CN" dirty="0"/>
              <a:t>Google</a:t>
            </a:r>
            <a:r>
              <a:rPr lang="zh-CN" altLang="en-US" dirty="0"/>
              <a:t>、</a:t>
            </a:r>
            <a:r>
              <a:rPr lang="en-US" altLang="zh-CN" dirty="0"/>
              <a:t>Facebook</a:t>
            </a:r>
            <a:r>
              <a:rPr lang="zh-CN" altLang="en-US" dirty="0"/>
              <a:t>和</a:t>
            </a:r>
            <a:r>
              <a:rPr lang="en-US" altLang="zh-CN" dirty="0"/>
              <a:t>Amazon</a:t>
            </a:r>
            <a:r>
              <a:rPr lang="zh-CN" altLang="en-US" dirty="0"/>
              <a:t>于</a:t>
            </a:r>
            <a:r>
              <a:rPr lang="en-US" altLang="zh-CN" dirty="0"/>
              <a:t>2018</a:t>
            </a:r>
            <a:r>
              <a:rPr lang="zh-CN" altLang="en-US" dirty="0"/>
              <a:t>年联合发起的将</a:t>
            </a:r>
            <a:r>
              <a:rPr lang="en-US" altLang="zh-CN" dirty="0"/>
              <a:t>Machine learning</a:t>
            </a:r>
            <a:r>
              <a:rPr lang="zh-CN" altLang="en-US" dirty="0"/>
              <a:t>与</a:t>
            </a:r>
            <a:r>
              <a:rPr lang="en-US" altLang="zh-CN" dirty="0"/>
              <a:t>System</a:t>
            </a:r>
            <a:r>
              <a:rPr lang="zh-CN" altLang="en-US" dirty="0"/>
              <a:t>结合的新会议</a:t>
            </a:r>
          </a:p>
        </p:txBody>
      </p:sp>
      <p:sp>
        <p:nvSpPr>
          <p:cNvPr id="4" name="灯片编号占位符 3"/>
          <p:cNvSpPr>
            <a:spLocks noGrp="1"/>
          </p:cNvSpPr>
          <p:nvPr>
            <p:ph type="sldNum" sz="quarter" idx="10"/>
          </p:nvPr>
        </p:nvSpPr>
        <p:spPr/>
        <p:txBody>
          <a:bodyPr/>
          <a:lstStyle/>
          <a:p>
            <a:fld id="{7392B679-AE23-4750-8FB0-6513430B8953}"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在</a:t>
            </a:r>
            <a:r>
              <a:rPr lang="en-US" altLang="zh-CN" dirty="0"/>
              <a:t>2019</a:t>
            </a:r>
            <a:r>
              <a:rPr lang="zh-CN" altLang="en-US" dirty="0"/>
              <a:t>年，</a:t>
            </a:r>
            <a:r>
              <a:rPr lang="en-US" altLang="zh-CN" dirty="0" err="1"/>
              <a:t>FaceBook</a:t>
            </a:r>
            <a:r>
              <a:rPr lang="en-US" altLang="zh-CN" dirty="0"/>
              <a:t> AI</a:t>
            </a:r>
            <a:r>
              <a:rPr lang="zh-CN" altLang="en-US" dirty="0"/>
              <a:t>团队率先推出了对应的</a:t>
            </a:r>
            <a:r>
              <a:rPr lang="en-US" altLang="zh-CN" dirty="0" err="1"/>
              <a:t>Pytorch</a:t>
            </a:r>
            <a:r>
              <a:rPr lang="en-US" altLang="zh-CN" dirty="0"/>
              <a:t> </a:t>
            </a:r>
            <a:r>
              <a:rPr lang="en-US" altLang="zh-CN" dirty="0" err="1"/>
              <a:t>BigGraph</a:t>
            </a:r>
            <a:r>
              <a:rPr lang="zh-CN" altLang="en-US" dirty="0"/>
              <a:t>模型以适应大型图的图嵌入训练。</a:t>
            </a:r>
            <a:endParaRPr lang="en-US" altLang="zh-CN" dirty="0"/>
          </a:p>
          <a:p>
            <a:endParaRPr lang="en-US" altLang="zh-CN" dirty="0"/>
          </a:p>
        </p:txBody>
      </p:sp>
      <p:sp>
        <p:nvSpPr>
          <p:cNvPr id="4" name="灯片编号占位符 3"/>
          <p:cNvSpPr>
            <a:spLocks noGrp="1"/>
          </p:cNvSpPr>
          <p:nvPr>
            <p:ph type="sldNum" sz="quarter" idx="10"/>
          </p:nvPr>
        </p:nvSpPr>
        <p:spPr/>
        <p:txBody>
          <a:bodyPr/>
          <a:lstStyle/>
          <a:p>
            <a:fld id="{7392B679-AE23-4750-8FB0-6513430B8953}" type="slidenum">
              <a:rPr lang="zh-CN" altLang="en-US" smtClean="0"/>
              <a:t>10</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a:t>PBG</a:t>
            </a:r>
            <a:r>
              <a:rPr lang="zh-CN" altLang="en-US" dirty="0"/>
              <a:t>对于超大规模图进行训练的主要思路是</a:t>
            </a:r>
            <a:r>
              <a:rPr lang="en-US" altLang="zh-CN" dirty="0"/>
              <a:t>…</a:t>
            </a:r>
          </a:p>
          <a:p>
            <a:endParaRPr lang="en-US" altLang="zh-CN" dirty="0"/>
          </a:p>
          <a:p>
            <a:r>
              <a:rPr lang="zh-CN" altLang="en-US" dirty="0"/>
              <a:t>相应的，</a:t>
            </a:r>
            <a:r>
              <a:rPr lang="en-US" altLang="zh-CN" dirty="0"/>
              <a:t>PBG</a:t>
            </a:r>
            <a:r>
              <a:rPr lang="zh-CN" altLang="en-US" dirty="0"/>
              <a:t>主要做出了三点改进贡献，使传统图嵌入方法能够适用于大型图的训练。</a:t>
            </a:r>
            <a:endParaRPr lang="en-US" altLang="zh-CN"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关系由于类型少，因此不做划分。</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划分完成后，训练时每个</a:t>
            </a:r>
            <a:r>
              <a:rPr lang="en-US" altLang="zh-CN" dirty="0"/>
              <a:t>epoch</a:t>
            </a:r>
            <a:r>
              <a:rPr lang="zh-CN" altLang="en-US" dirty="0"/>
              <a:t>要迭代每个桶进行训练，当训练到某个桶时，其头节点分区和尾节点分区以及边集对应的桶读取进内存进行训练。</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下面具体介绍一下分布式训练架构。</a:t>
            </a:r>
            <a:endParaRPr lang="en-US" altLang="zh-CN" dirty="0"/>
          </a:p>
          <a:p>
            <a:endParaRPr lang="zh-CN" altLang="en-US" dirty="0"/>
          </a:p>
        </p:txBody>
      </p:sp>
    </p:spTree>
    <p:extLst>
      <p:ext uri="{BB962C8B-B14F-4D97-AF65-F5344CB8AC3E}">
        <p14:creationId xmlns:p14="http://schemas.microsoft.com/office/powerpoint/2010/main" val="235332793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这是</a:t>
            </a:r>
            <a:r>
              <a:rPr lang="en-US" altLang="zh-CN" dirty="0"/>
              <a:t>PBG</a:t>
            </a:r>
            <a:r>
              <a:rPr lang="zh-CN" altLang="en-US" dirty="0"/>
              <a:t>分布式环境下的训练架构图。其中</a:t>
            </a:r>
            <a:r>
              <a:rPr lang="en-US" altLang="zh-CN" dirty="0"/>
              <a:t>Rank1</a:t>
            </a:r>
            <a:r>
              <a:rPr lang="zh-CN" altLang="en-US" dirty="0"/>
              <a:t>、</a:t>
            </a:r>
            <a:r>
              <a:rPr lang="en-US" altLang="zh-CN" dirty="0"/>
              <a:t>Rank2</a:t>
            </a:r>
            <a:r>
              <a:rPr lang="zh-CN" altLang="en-US" dirty="0"/>
              <a:t>、</a:t>
            </a:r>
            <a:r>
              <a:rPr lang="en-US" altLang="zh-CN" dirty="0"/>
              <a:t>Rank3</a:t>
            </a:r>
            <a:r>
              <a:rPr lang="zh-CN" altLang="en-US" dirty="0"/>
              <a:t>是分布式环境下不同的机器节点，</a:t>
            </a:r>
            <a:r>
              <a:rPr lang="en-US" altLang="zh-CN" dirty="0"/>
              <a:t>Shared </a:t>
            </a:r>
            <a:r>
              <a:rPr lang="en-US" altLang="zh-CN" dirty="0" err="1"/>
              <a:t>FileSystem</a:t>
            </a:r>
            <a:r>
              <a:rPr lang="zh-CN" altLang="en-US" dirty="0"/>
              <a:t>相当于共享磁盘，存放图的边（桶）；</a:t>
            </a:r>
            <a:r>
              <a:rPr lang="en-US" altLang="zh-CN" dirty="0"/>
              <a:t>Shared Partition Server</a:t>
            </a:r>
            <a:r>
              <a:rPr lang="zh-CN" altLang="en-US" dirty="0"/>
              <a:t>存放节点分区，横跨</a:t>
            </a:r>
            <a:r>
              <a:rPr lang="en-US" altLang="zh-CN" dirty="0"/>
              <a:t>N</a:t>
            </a:r>
            <a:r>
              <a:rPr lang="zh-CN" altLang="en-US" dirty="0"/>
              <a:t>台训练机器存储；</a:t>
            </a:r>
            <a:r>
              <a:rPr lang="en-US" altLang="zh-CN" dirty="0"/>
              <a:t>Shared Parameter Server</a:t>
            </a:r>
            <a:r>
              <a:rPr lang="zh-CN" altLang="en-US" dirty="0"/>
              <a:t>存放少量共享参数，例如不同类型边的嵌入；同时整个分布式环境下在某台机器上存在一个集中锁服务器，管理节点分区和边桶的分配。每个机器节点可以多线程运行，同时存在一个单独的共享参数管理线程，与共享参数服务器上的共享参数保持同步。</a:t>
            </a:r>
            <a:endParaRPr lang="en-US" altLang="zh-CN" dirty="0"/>
          </a:p>
          <a:p>
            <a:r>
              <a:rPr lang="zh-CN" altLang="en-US" dirty="0"/>
              <a:t>下面将以</a:t>
            </a:r>
            <a:r>
              <a:rPr lang="en-US" altLang="zh-CN" dirty="0"/>
              <a:t>Rank1</a:t>
            </a:r>
            <a:r>
              <a:rPr lang="zh-CN" altLang="en-US" dirty="0"/>
              <a:t>、</a:t>
            </a:r>
            <a:r>
              <a:rPr lang="en-US" altLang="zh-CN" dirty="0"/>
              <a:t>Rank2</a:t>
            </a:r>
            <a:r>
              <a:rPr lang="zh-CN" altLang="en-US" dirty="0"/>
              <a:t>两台机器为例展开介绍。</a:t>
            </a:r>
          </a:p>
        </p:txBody>
      </p:sp>
    </p:spTree>
    <p:extLst>
      <p:ext uri="{BB962C8B-B14F-4D97-AF65-F5344CB8AC3E}">
        <p14:creationId xmlns:p14="http://schemas.microsoft.com/office/powerpoint/2010/main" val="11855001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en-US" altLang="zh-CN" dirty="0"/>
              <a:t>1. </a:t>
            </a:r>
            <a:r>
              <a:rPr lang="zh-CN" altLang="en-US" dirty="0"/>
              <a:t>向</a:t>
            </a:r>
            <a:r>
              <a:rPr lang="en-US" altLang="zh-CN" dirty="0"/>
              <a:t>Rank1</a:t>
            </a:r>
            <a:r>
              <a:rPr lang="zh-CN" altLang="en-US" dirty="0"/>
              <a:t>上的</a:t>
            </a:r>
            <a:r>
              <a:rPr lang="en-US" altLang="zh-CN" dirty="0"/>
              <a:t>lock server</a:t>
            </a:r>
            <a:r>
              <a:rPr lang="zh-CN" altLang="en-US" dirty="0"/>
              <a:t>发送对于某个桶的训练请求；在当前其他机器上没有使用其对应的两个节点类型分区时，</a:t>
            </a:r>
            <a:r>
              <a:rPr lang="en-US" altLang="zh-CN" dirty="0"/>
              <a:t>lock server</a:t>
            </a:r>
            <a:r>
              <a:rPr lang="zh-CN" altLang="en-US" dirty="0"/>
              <a:t>同意该请求</a:t>
            </a:r>
            <a:endParaRPr lang="en-US" altLang="zh-CN" dirty="0"/>
          </a:p>
          <a:p>
            <a:r>
              <a:rPr lang="en-US" altLang="zh-CN" dirty="0"/>
              <a:t>2. </a:t>
            </a:r>
            <a:r>
              <a:rPr lang="zh-CN" altLang="en-US" dirty="0"/>
              <a:t>收到锁服务器的同意请求后，</a:t>
            </a:r>
            <a:r>
              <a:rPr lang="en-US" altLang="zh-CN" dirty="0"/>
              <a:t>Rank2</a:t>
            </a:r>
            <a:r>
              <a:rPr lang="zh-CN" altLang="en-US" dirty="0"/>
              <a:t>训练机器保存上一轮的节点训练结果给</a:t>
            </a:r>
            <a:r>
              <a:rPr lang="en-US" altLang="zh-CN" dirty="0"/>
              <a:t>Shared Partition Server</a:t>
            </a:r>
            <a:r>
              <a:rPr lang="zh-CN" altLang="en-US" dirty="0"/>
              <a:t>；同时在</a:t>
            </a:r>
            <a:r>
              <a:rPr lang="en-US" altLang="zh-CN" dirty="0"/>
              <a:t>lock server</a:t>
            </a:r>
            <a:r>
              <a:rPr lang="zh-CN" altLang="en-US" dirty="0"/>
              <a:t>上释放该分区；从</a:t>
            </a:r>
            <a:r>
              <a:rPr lang="en-US" altLang="zh-CN" dirty="0"/>
              <a:t>Shared Partition Server</a:t>
            </a:r>
            <a:r>
              <a:rPr lang="zh-CN" altLang="en-US" dirty="0"/>
              <a:t>加载对应的新节点分区。 </a:t>
            </a:r>
            <a:r>
              <a:rPr lang="en-US" altLang="zh-CN" dirty="0"/>
              <a:t>(</a:t>
            </a:r>
            <a:r>
              <a:rPr lang="zh-CN" altLang="en-US" dirty="0"/>
              <a:t>当然节点分区也可以保存在磁盘上以节省内存空间</a:t>
            </a:r>
            <a:r>
              <a:rPr lang="en-US" altLang="zh-CN" dirty="0"/>
              <a:t>)</a:t>
            </a:r>
          </a:p>
          <a:p>
            <a:r>
              <a:rPr lang="en-US" altLang="zh-CN" dirty="0"/>
              <a:t>3. </a:t>
            </a:r>
            <a:r>
              <a:rPr lang="zh-CN" altLang="en-US" dirty="0"/>
              <a:t>从共享磁盘中加载桶对应的边分区，在该机器上多线程进行训练；单独的共享参数管理线程从服务器上异步获取参数并更新到本地用于训练；</a:t>
            </a:r>
            <a:endParaRPr lang="en-US" altLang="zh-CN" dirty="0"/>
          </a:p>
          <a:p>
            <a:r>
              <a:rPr lang="en-US" altLang="zh-CN" dirty="0"/>
              <a:t>4. </a:t>
            </a:r>
            <a:r>
              <a:rPr lang="zh-CN" altLang="en-US" dirty="0"/>
              <a:t>训练过程中，创建的模型版本即</a:t>
            </a:r>
            <a:r>
              <a:rPr lang="en-US" altLang="zh-CN" dirty="0"/>
              <a:t>Check Point</a:t>
            </a:r>
            <a:r>
              <a:rPr lang="zh-CN" altLang="en-US" dirty="0"/>
              <a:t>文件偶尔写回磁盘，防止突发事件的发生以便于回滚；训练结束后，更新节点嵌入和边类型嵌入（返回梯度）</a:t>
            </a:r>
            <a:endParaRPr lang="en-US" altLang="zh-CN" dirty="0"/>
          </a:p>
          <a:p>
            <a:endParaRPr lang="en-US" altLang="zh-CN" dirty="0"/>
          </a:p>
          <a:p>
            <a:r>
              <a:rPr lang="zh-CN" altLang="en-US" dirty="0"/>
              <a:t>从通信的角度讲，一共有三种类型。同步的桶获取；模型分区的交换；共享参数的通信</a:t>
            </a:r>
            <a:endParaRPr lang="en-US" altLang="zh-CN" dirty="0"/>
          </a:p>
          <a:p>
            <a:endParaRPr lang="en-US" altLang="zh-CN" dirty="0"/>
          </a:p>
          <a:p>
            <a:r>
              <a:rPr lang="en-US" altLang="zh-CN" dirty="0"/>
              <a:t>Checkpoint</a:t>
            </a:r>
            <a:r>
              <a:rPr lang="zh-CN" altLang="en-US" dirty="0"/>
              <a:t>文件中保存分区实体嵌入变量的取值，可以理解为某个训练时期保存下来的模型</a:t>
            </a:r>
            <a:endParaRPr lang="en-US" altLang="zh-CN" dirty="0"/>
          </a:p>
        </p:txBody>
      </p:sp>
    </p:spTree>
    <p:extLst>
      <p:ext uri="{BB962C8B-B14F-4D97-AF65-F5344CB8AC3E}">
        <p14:creationId xmlns:p14="http://schemas.microsoft.com/office/powerpoint/2010/main" val="161649669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在当前图嵌入方法中，训练时间主要消耗在负采样上。由于。。。</a:t>
            </a:r>
            <a:endParaRPr lang="en-US" altLang="zh-CN" dirty="0"/>
          </a:p>
          <a:p>
            <a:endParaRPr lang="en-US" altLang="zh-CN" dirty="0"/>
          </a:p>
          <a:p>
            <a:r>
              <a:rPr lang="zh-CN" altLang="en-US" dirty="0"/>
              <a:t>针对于这个问题，</a:t>
            </a:r>
            <a:r>
              <a:rPr lang="en-US" altLang="zh-CN" dirty="0"/>
              <a:t>PBG</a:t>
            </a:r>
            <a:r>
              <a:rPr lang="zh-CN" altLang="en-US" dirty="0"/>
              <a:t>提出了批量负采样的概念。</a:t>
            </a:r>
            <a:endParaRPr lang="en-US" altLang="zh-CN" dirty="0"/>
          </a:p>
          <a:p>
            <a:endParaRPr lang="en-US" altLang="zh-CN" dirty="0"/>
          </a:p>
          <a:p>
            <a:r>
              <a:rPr lang="zh-CN" altLang="en-US" dirty="0"/>
              <a:t>对于</a:t>
            </a:r>
            <a:r>
              <a:rPr lang="en-US" altLang="zh-CN" dirty="0"/>
              <a:t>chunk</a:t>
            </a:r>
            <a:r>
              <a:rPr lang="zh-CN" altLang="en-US" dirty="0"/>
              <a:t>中的每条边，以</a:t>
            </a:r>
            <a:r>
              <a:rPr lang="en-US" altLang="zh-CN" dirty="0"/>
              <a:t>a-b</a:t>
            </a:r>
            <a:r>
              <a:rPr lang="zh-CN" altLang="en-US" dirty="0"/>
              <a:t>为例，用在该</a:t>
            </a:r>
            <a:r>
              <a:rPr lang="en-US" altLang="zh-CN" dirty="0"/>
              <a:t>batch</a:t>
            </a:r>
            <a:r>
              <a:rPr lang="zh-CN" altLang="en-US" dirty="0"/>
              <a:t>中随机采样的</a:t>
            </a:r>
            <a:r>
              <a:rPr lang="en-US" altLang="zh-CN" dirty="0"/>
              <a:t>50</a:t>
            </a:r>
            <a:r>
              <a:rPr lang="zh-CN" altLang="en-US" dirty="0"/>
              <a:t>个头节点、尾节点分别代替</a:t>
            </a:r>
            <a:r>
              <a:rPr lang="en-US" altLang="zh-CN" dirty="0"/>
              <a:t>a</a:t>
            </a:r>
            <a:r>
              <a:rPr lang="zh-CN" altLang="en-US" dirty="0"/>
              <a:t>、</a:t>
            </a:r>
            <a:r>
              <a:rPr lang="en-US" altLang="zh-CN" dirty="0"/>
              <a:t>b</a:t>
            </a:r>
            <a:r>
              <a:rPr lang="zh-CN" altLang="en-US" dirty="0"/>
              <a:t>，构造出</a:t>
            </a:r>
            <a:r>
              <a:rPr lang="en-US" altLang="zh-CN" dirty="0"/>
              <a:t>100</a:t>
            </a:r>
            <a:r>
              <a:rPr lang="zh-CN" altLang="en-US" dirty="0"/>
              <a:t>条负采样边</a:t>
            </a:r>
            <a:endParaRPr lang="en-US" altLang="zh-CN" dirty="0"/>
          </a:p>
          <a:p>
            <a:endParaRPr lang="en-US" altLang="zh-CN" dirty="0"/>
          </a:p>
          <a:p>
            <a:r>
              <a:rPr lang="zh-CN" altLang="en-US" dirty="0"/>
              <a:t>利用该方法，该</a:t>
            </a:r>
            <a:r>
              <a:rPr lang="en-US" altLang="zh-CN" dirty="0"/>
              <a:t>Batch</a:t>
            </a:r>
            <a:r>
              <a:rPr lang="zh-CN" altLang="en-US" dirty="0"/>
              <a:t>中采样节点时间减少</a:t>
            </a:r>
            <a:r>
              <a:rPr lang="en-US" altLang="zh-CN" dirty="0"/>
              <a:t>95%</a:t>
            </a:r>
            <a:r>
              <a:rPr lang="zh-CN" altLang="en-US" dirty="0"/>
              <a:t>；另一方面由于这些节点处在同一个桶中、其嵌入表示已加载进内存，因此通信时间和内存占用也能显著减少，同时</a:t>
            </a:r>
            <a:r>
              <a:rPr lang="en-US" altLang="zh-CN" dirty="0"/>
              <a:t>….</a:t>
            </a:r>
          </a:p>
          <a:p>
            <a:endParaRPr lang="en-US" altLang="zh-CN" dirty="0"/>
          </a:p>
          <a:p>
            <a:endParaRPr lang="en-US" altLang="zh-CN" dirty="0"/>
          </a:p>
        </p:txBody>
      </p:sp>
    </p:spTree>
    <p:extLst>
      <p:ext uri="{BB962C8B-B14F-4D97-AF65-F5344CB8AC3E}">
        <p14:creationId xmlns:p14="http://schemas.microsoft.com/office/powerpoint/2010/main" val="5860034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作者对于负采样的效果进行了实验，由图上可以看出，对于非非批次负采样，其训练速度与负采样数量成反比；而对于通过批负采样而言，其每秒钟训练的边数量一直维持在一个很高的水平。也证明了批次负采样的高效性</a:t>
            </a:r>
            <a:endParaRPr lang="en-US" altLang="zh-CN" dirty="0"/>
          </a:p>
          <a:p>
            <a:endParaRPr lang="en-US" altLang="zh-CN" dirty="0"/>
          </a:p>
        </p:txBody>
      </p:sp>
    </p:spTree>
    <p:extLst>
      <p:ext uri="{BB962C8B-B14F-4D97-AF65-F5344CB8AC3E}">
        <p14:creationId xmlns:p14="http://schemas.microsoft.com/office/powerpoint/2010/main" val="39609823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作者首先在</a:t>
            </a:r>
            <a:r>
              <a:rPr lang="en-US" altLang="zh-CN" dirty="0"/>
              <a:t>FB 15k</a:t>
            </a:r>
            <a:r>
              <a:rPr lang="zh-CN" altLang="en-US" dirty="0"/>
              <a:t>数据集上做了一个实验。</a:t>
            </a:r>
            <a:endParaRPr lang="en-US" altLang="zh-CN" dirty="0"/>
          </a:p>
          <a:p>
            <a:r>
              <a:rPr lang="zh-CN" altLang="en-US" dirty="0"/>
              <a:t>评价过程是基于训练得到的节点向量</a:t>
            </a:r>
            <a:r>
              <a:rPr lang="en-US" altLang="zh-CN" dirty="0"/>
              <a:t>…</a:t>
            </a:r>
            <a:r>
              <a:rPr lang="zh-CN" altLang="en-US" dirty="0"/>
              <a:t>计算边评分，</a:t>
            </a:r>
            <a:endParaRPr lang="en-US" altLang="zh-CN" dirty="0"/>
          </a:p>
          <a:p>
            <a:r>
              <a:rPr lang="en-US" altLang="zh-CN" dirty="0"/>
              <a:t>MRR: mean reciprocal rank</a:t>
            </a:r>
            <a:r>
              <a:rPr lang="zh-CN" altLang="en-US" dirty="0"/>
              <a:t>，平均倒数排名（</a:t>
            </a:r>
            <a:r>
              <a:rPr lang="en-US" altLang="zh-CN" dirty="0"/>
              <a:t>1</a:t>
            </a:r>
            <a:r>
              <a:rPr lang="zh-CN" altLang="en-US" dirty="0"/>
              <a:t>，</a:t>
            </a:r>
            <a:r>
              <a:rPr lang="en-US" altLang="zh-CN" dirty="0"/>
              <a:t>1/2</a:t>
            </a:r>
            <a:r>
              <a:rPr lang="zh-CN" altLang="en-US" dirty="0"/>
              <a:t>， </a:t>
            </a:r>
            <a:r>
              <a:rPr lang="en-US" altLang="zh-CN" dirty="0"/>
              <a:t>1/3...</a:t>
            </a:r>
            <a:r>
              <a:rPr lang="zh-CN" altLang="en-US" dirty="0"/>
              <a:t>）</a:t>
            </a:r>
            <a:endParaRPr lang="en-US" altLang="zh-CN" dirty="0"/>
          </a:p>
          <a:p>
            <a:endParaRPr lang="en-US" altLang="zh-CN" dirty="0"/>
          </a:p>
          <a:p>
            <a:r>
              <a:rPr lang="zh-CN" altLang="en-US" dirty="0"/>
              <a:t>对于该小型图数据集</a:t>
            </a:r>
            <a:r>
              <a:rPr lang="en-US" altLang="zh-CN" dirty="0"/>
              <a:t>Freebase 15k</a:t>
            </a:r>
            <a:r>
              <a:rPr lang="zh-CN" altLang="en-US" dirty="0"/>
              <a:t>，</a:t>
            </a:r>
            <a:r>
              <a:rPr lang="en-US" altLang="zh-CN" dirty="0"/>
              <a:t>PBG</a:t>
            </a:r>
            <a:r>
              <a:rPr lang="zh-CN" altLang="en-US" dirty="0"/>
              <a:t>在</a:t>
            </a:r>
            <a:r>
              <a:rPr lang="en-US" altLang="zh-CN" dirty="0" err="1"/>
              <a:t>TransE</a:t>
            </a:r>
            <a:r>
              <a:rPr lang="zh-CN" altLang="en-US" dirty="0"/>
              <a:t>和</a:t>
            </a:r>
            <a:r>
              <a:rPr lang="en-US" altLang="zh-CN" dirty="0" err="1"/>
              <a:t>ComplEx</a:t>
            </a:r>
            <a:r>
              <a:rPr lang="zh-CN" altLang="en-US" dirty="0"/>
              <a:t>方法上能够实现与传统图嵌入训练方法相当的表现。以</a:t>
            </a:r>
            <a:r>
              <a:rPr lang="en-US" altLang="zh-CN" dirty="0" err="1"/>
              <a:t>TransE</a:t>
            </a:r>
            <a:r>
              <a:rPr lang="zh-CN" altLang="en-US" dirty="0"/>
              <a:t>为例，使用</a:t>
            </a:r>
            <a:r>
              <a:rPr lang="en-US" altLang="zh-CN" dirty="0"/>
              <a:t>PBG</a:t>
            </a:r>
            <a:r>
              <a:rPr lang="zh-CN" altLang="en-US" dirty="0"/>
              <a:t>框架后在几项常见指标上训练结果均有提升。</a:t>
            </a:r>
            <a:endParaRPr lang="en-US" altLang="zh-CN" dirty="0"/>
          </a:p>
        </p:txBody>
      </p:sp>
    </p:spTree>
    <p:extLst>
      <p:ext uri="{BB962C8B-B14F-4D97-AF65-F5344CB8AC3E}">
        <p14:creationId xmlns:p14="http://schemas.microsoft.com/office/powerpoint/2010/main" val="38304627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en-US" altLang="zh-CN" dirty="0"/>
              <a:t>MRR: mean reciprocal rank</a:t>
            </a:r>
            <a:r>
              <a:rPr lang="zh-CN" altLang="en-US" dirty="0"/>
              <a:t>，平均倒数排名（</a:t>
            </a:r>
            <a:r>
              <a:rPr lang="en-US" altLang="zh-CN" dirty="0"/>
              <a:t>1</a:t>
            </a:r>
            <a:r>
              <a:rPr lang="zh-CN" altLang="en-US" dirty="0"/>
              <a:t>，</a:t>
            </a:r>
            <a:r>
              <a:rPr lang="en-US" altLang="zh-CN" dirty="0"/>
              <a:t>1/2</a:t>
            </a:r>
            <a:r>
              <a:rPr lang="zh-CN" altLang="en-US" dirty="0"/>
              <a:t>， </a:t>
            </a:r>
            <a:r>
              <a:rPr lang="en-US" altLang="zh-CN" dirty="0"/>
              <a:t>1/3...</a:t>
            </a:r>
            <a:r>
              <a:rPr lang="zh-CN" altLang="en-US" dirty="0"/>
              <a:t>）</a:t>
            </a:r>
            <a:endParaRPr lang="en-US" altLang="zh-CN" dirty="0"/>
          </a:p>
          <a:p>
            <a:r>
              <a:rPr lang="en-US" altLang="zh-CN" dirty="0"/>
              <a:t>MR: mean rank</a:t>
            </a:r>
            <a:r>
              <a:rPr lang="zh-CN" altLang="en-US" dirty="0"/>
              <a:t>，越小越好</a:t>
            </a:r>
            <a:endParaRPr lang="en-US" altLang="zh-CN" dirty="0"/>
          </a:p>
          <a:p>
            <a:endParaRPr lang="en-US" altLang="zh-CN" dirty="0"/>
          </a:p>
          <a:p>
            <a:r>
              <a:rPr lang="zh-CN" altLang="en-US" dirty="0"/>
              <a:t>在同一个时刻下，</a:t>
            </a:r>
            <a:r>
              <a:rPr lang="en-US" altLang="zh-CN" dirty="0"/>
              <a:t>PBG</a:t>
            </a:r>
            <a:r>
              <a:rPr lang="zh-CN" altLang="en-US" dirty="0"/>
              <a:t>模型在平均倒数排名指标上都保持领先。</a:t>
            </a:r>
            <a:endParaRPr lang="en-US" altLang="zh-CN" dirty="0"/>
          </a:p>
          <a:p>
            <a:endParaRPr lang="en-US" altLang="zh-CN" dirty="0"/>
          </a:p>
          <a:p>
            <a:r>
              <a:rPr lang="zh-CN" altLang="en-US" dirty="0"/>
              <a:t>实验结果说明，</a:t>
            </a:r>
            <a:r>
              <a:rPr lang="en-US" altLang="zh-CN" dirty="0"/>
              <a:t>PBG</a:t>
            </a:r>
            <a:r>
              <a:rPr lang="zh-CN" altLang="en-US" dirty="0"/>
              <a:t>基本实现了在内存有限、保证训练速度的前提下，解决大规模图训练问题并保持训练结果的精度的预定目标。但仍然存在一些问题有待未来解决。</a:t>
            </a:r>
            <a:endParaRPr lang="en-US" altLang="zh-CN" dirty="0"/>
          </a:p>
        </p:txBody>
      </p:sp>
    </p:spTree>
    <p:extLst>
      <p:ext uri="{BB962C8B-B14F-4D97-AF65-F5344CB8AC3E}">
        <p14:creationId xmlns:p14="http://schemas.microsoft.com/office/powerpoint/2010/main" val="1673709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下面将分</a:t>
            </a:r>
            <a:r>
              <a:rPr lang="en-US" altLang="zh-CN" dirty="0"/>
              <a:t>4</a:t>
            </a:r>
            <a:r>
              <a:rPr lang="zh-CN" altLang="en-US" dirty="0"/>
              <a:t>个方面介绍一下本</a:t>
            </a:r>
            <a:r>
              <a:rPr lang="en-US" altLang="zh-CN" dirty="0"/>
              <a:t>PPT</a:t>
            </a:r>
            <a:r>
              <a:rPr lang="zh-CN" altLang="en-US" dirty="0"/>
              <a:t>的工作，首先介绍一下这边文章的研究背景，然后介绍一下</a:t>
            </a:r>
            <a:r>
              <a:rPr lang="en-US" altLang="zh-CN" dirty="0"/>
              <a:t>PBG</a:t>
            </a:r>
            <a:r>
              <a:rPr lang="zh-CN" altLang="en-US" dirty="0"/>
              <a:t>模型，再简单介绍一下另外一份与</a:t>
            </a:r>
            <a:r>
              <a:rPr lang="en-US" altLang="zh-CN" dirty="0"/>
              <a:t>PBG</a:t>
            </a:r>
            <a:r>
              <a:rPr lang="zh-CN" altLang="en-US" dirty="0"/>
              <a:t>目标相似的研究工作，</a:t>
            </a:r>
            <a:r>
              <a:rPr lang="en-US" altLang="zh-CN" dirty="0"/>
              <a:t>DGL-KE</a:t>
            </a:r>
            <a:r>
              <a:rPr lang="zh-CN" altLang="en-US" dirty="0"/>
              <a:t>模型。最后是结合这两份工作做的一个总结</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7392B679-AE23-4750-8FB0-6513430B8953}"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首先文中对不同机器数、不同分区数等参数设定情况进行了对比试验</a:t>
            </a: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p>
        </p:txBody>
      </p:sp>
    </p:spTree>
    <p:extLst>
      <p:ext uri="{BB962C8B-B14F-4D97-AF65-F5344CB8AC3E}">
        <p14:creationId xmlns:p14="http://schemas.microsoft.com/office/powerpoint/2010/main" val="253393087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下面简单介绍一下</a:t>
            </a:r>
            <a:r>
              <a:rPr lang="en-US" altLang="zh-CN" dirty="0"/>
              <a:t>DGL-KE</a:t>
            </a:r>
            <a:r>
              <a:rPr lang="zh-CN" altLang="en-US" dirty="0"/>
              <a:t>模型。</a:t>
            </a:r>
            <a:r>
              <a:rPr lang="en-US" altLang="zh-CN" dirty="0"/>
              <a:t>Amazon AI</a:t>
            </a:r>
            <a:r>
              <a:rPr lang="zh-CN" altLang="en-US" dirty="0"/>
              <a:t>团队于今年</a:t>
            </a:r>
            <a:r>
              <a:rPr lang="en-US" altLang="zh-CN" dirty="0"/>
              <a:t>3</a:t>
            </a:r>
            <a:r>
              <a:rPr lang="zh-CN" altLang="en-US" dirty="0"/>
              <a:t>月份开源的针对大规模知识图谱嵌入表示的新训练框架。</a:t>
            </a:r>
            <a:endParaRPr lang="en-US" altLang="zh-CN" dirty="0"/>
          </a:p>
          <a:p>
            <a:endParaRPr lang="en-US" altLang="zh-CN" dirty="0"/>
          </a:p>
          <a:p>
            <a:r>
              <a:rPr lang="zh-CN" altLang="en-US" dirty="0"/>
              <a:t>相比于</a:t>
            </a:r>
            <a:r>
              <a:rPr lang="en-US" altLang="zh-CN" dirty="0"/>
              <a:t>PBG</a:t>
            </a:r>
            <a:r>
              <a:rPr lang="zh-CN" altLang="en-US" dirty="0"/>
              <a:t>，主要在图划分和支持</a:t>
            </a:r>
            <a:r>
              <a:rPr lang="en-US" altLang="zh-CN" dirty="0"/>
              <a:t>GPU</a:t>
            </a:r>
            <a:r>
              <a:rPr lang="zh-CN" altLang="en-US" dirty="0"/>
              <a:t>上有较大改进。</a:t>
            </a:r>
          </a:p>
        </p:txBody>
      </p:sp>
      <p:sp>
        <p:nvSpPr>
          <p:cNvPr id="4" name="灯片编号占位符 3"/>
          <p:cNvSpPr>
            <a:spLocks noGrp="1"/>
          </p:cNvSpPr>
          <p:nvPr>
            <p:ph type="sldNum" sz="quarter" idx="10"/>
          </p:nvPr>
        </p:nvSpPr>
        <p:spPr/>
        <p:txBody>
          <a:bodyPr/>
          <a:lstStyle/>
          <a:p>
            <a:fld id="{7392B679-AE23-4750-8FB0-6513430B8953}"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zh-CN" altLang="en-US" dirty="0"/>
              <a:t>这是</a:t>
            </a:r>
            <a:r>
              <a:rPr lang="en-US" altLang="zh-CN" dirty="0"/>
              <a:t>DGL-KE</a:t>
            </a:r>
            <a:r>
              <a:rPr lang="zh-CN" altLang="en-US" dirty="0"/>
              <a:t>的分布式训练结构图。与</a:t>
            </a:r>
            <a:r>
              <a:rPr lang="en-US" altLang="zh-CN" dirty="0"/>
              <a:t>PBG</a:t>
            </a:r>
            <a:r>
              <a:rPr lang="zh-CN" altLang="en-US" dirty="0"/>
              <a:t>大同小异，基本思想也是将原始大图分割成不同的子图，每一台机器负责在一个子图上进行随机梯度下降训练，所有机器之间通过参数服务器（</a:t>
            </a:r>
            <a:r>
              <a:rPr lang="en-US" altLang="zh-CN" dirty="0"/>
              <a:t>Parameter Server</a:t>
            </a:r>
            <a:r>
              <a:rPr lang="zh-CN" altLang="en-US" dirty="0"/>
              <a:t>）进行模型的同步。</a:t>
            </a:r>
            <a:endParaRPr lang="en-US" altLang="zh-CN" dirty="0"/>
          </a:p>
          <a:p>
            <a:endParaRPr lang="en-US" altLang="zh-CN" dirty="0"/>
          </a:p>
          <a:p>
            <a:r>
              <a:rPr lang="en-US" altLang="zh-CN" dirty="0" err="1"/>
              <a:t>KVStore</a:t>
            </a:r>
            <a:r>
              <a:rPr lang="zh-CN" altLang="en-US" dirty="0"/>
              <a:t>是对应的图分区结果；</a:t>
            </a:r>
          </a:p>
        </p:txBody>
      </p:sp>
    </p:spTree>
    <p:extLst>
      <p:ext uri="{BB962C8B-B14F-4D97-AF65-F5344CB8AC3E}">
        <p14:creationId xmlns:p14="http://schemas.microsoft.com/office/powerpoint/2010/main" val="394626125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在</a:t>
            </a:r>
            <a:r>
              <a:rPr lang="en-US" altLang="zh-CN" dirty="0"/>
              <a:t>DGL-KE</a:t>
            </a:r>
            <a:r>
              <a:rPr lang="zh-CN" altLang="en-US" dirty="0"/>
              <a:t>中使用</a:t>
            </a:r>
            <a:r>
              <a:rPr lang="en-US" altLang="zh-CN" dirty="0"/>
              <a:t>METIS</a:t>
            </a:r>
            <a:r>
              <a:rPr lang="zh-CN" altLang="en-US" dirty="0"/>
              <a:t>划分图。</a:t>
            </a:r>
            <a:r>
              <a:rPr lang="en-US" altLang="zh-CN" dirty="0"/>
              <a:t>METIS</a:t>
            </a:r>
            <a:r>
              <a:rPr lang="zh-CN" altLang="en-US" dirty="0"/>
              <a:t>是一种层次聚类方法，</a:t>
            </a:r>
            <a:r>
              <a:rPr lang="en-US" altLang="zh-CN" dirty="0"/>
              <a:t>1995</a:t>
            </a:r>
            <a:r>
              <a:rPr lang="zh-CN" altLang="en-US" dirty="0"/>
              <a:t>年提出。该作者也是</a:t>
            </a:r>
            <a:r>
              <a:rPr lang="en-US" altLang="zh-CN" dirty="0"/>
              <a:t>DGL-KE</a:t>
            </a:r>
            <a:r>
              <a:rPr lang="zh-CN" altLang="en-US" dirty="0"/>
              <a:t>的作者之一。</a:t>
            </a:r>
            <a:endParaRPr lang="en-US" altLang="zh-CN" dirty="0"/>
          </a:p>
          <a:p>
            <a:endParaRPr lang="en-US" altLang="zh-CN" dirty="0"/>
          </a:p>
          <a:p>
            <a:r>
              <a:rPr lang="zh-CN" altLang="en-US" dirty="0"/>
              <a:t>粗化阶段：直观上的表达是提取图的骨骼，方式是用一个</a:t>
            </a:r>
            <a:r>
              <a:rPr lang="en-US" altLang="zh-CN" dirty="0"/>
              <a:t>node</a:t>
            </a:r>
            <a:r>
              <a:rPr lang="zh-CN" altLang="en-US" dirty="0"/>
              <a:t>表示多个</a:t>
            </a:r>
            <a:r>
              <a:rPr lang="en-US" altLang="zh-CN" dirty="0"/>
              <a:t>node</a:t>
            </a:r>
            <a:r>
              <a:rPr lang="zh-CN" altLang="en-US" dirty="0"/>
              <a:t>。初始化时将每个样本都视为一个聚类，定义</a:t>
            </a:r>
            <a:r>
              <a:rPr lang="en-US" altLang="zh-CN" dirty="0"/>
              <a:t>node</a:t>
            </a:r>
            <a:r>
              <a:rPr lang="zh-CN" altLang="en-US" dirty="0"/>
              <a:t>之间的相似度度量函数，寻找最近的两个聚类，归为一类，不断重复。</a:t>
            </a:r>
            <a:endParaRPr lang="en-US" altLang="zh-CN" dirty="0"/>
          </a:p>
          <a:p>
            <a:endParaRPr lang="en-US" altLang="zh-CN" dirty="0"/>
          </a:p>
          <a:p>
            <a:r>
              <a:rPr lang="en-US" altLang="zh-CN" dirty="0"/>
              <a:t>Initial partition</a:t>
            </a:r>
            <a:r>
              <a:rPr lang="zh-CN" altLang="en-US" dirty="0"/>
              <a:t>阶段：对于一个小图的的谱聚类问题</a:t>
            </a:r>
            <a:endParaRPr lang="en-US" altLang="zh-CN" dirty="0"/>
          </a:p>
          <a:p>
            <a:r>
              <a:rPr lang="zh-CN" altLang="en-US" dirty="0"/>
              <a:t>（谱聚类主要思想是</a:t>
            </a:r>
            <a:r>
              <a:rPr lang="zh-CN" altLang="en-US" dirty="0">
                <a:solidFill>
                  <a:srgbClr val="FF0000"/>
                </a:solidFill>
              </a:rPr>
              <a:t>让切图后不同的子图间边权重和尽可能的低，而子图内的边权重和尽可能的高</a:t>
            </a:r>
            <a:r>
              <a:rPr lang="zh-CN" altLang="en-US" dirty="0"/>
              <a:t>，从而达到聚类的目的）</a:t>
            </a:r>
            <a:endParaRPr lang="en-US" altLang="zh-CN" dirty="0"/>
          </a:p>
          <a:p>
            <a:endParaRPr lang="en-US" altLang="zh-CN" dirty="0"/>
          </a:p>
          <a:p>
            <a:r>
              <a:rPr lang="en-US" altLang="zh-CN" dirty="0" err="1"/>
              <a:t>Uncoarsening</a:t>
            </a:r>
            <a:r>
              <a:rPr lang="en-US" altLang="zh-CN" dirty="0"/>
              <a:t> </a:t>
            </a:r>
            <a:r>
              <a:rPr lang="zh-CN" altLang="en-US" dirty="0"/>
              <a:t>阶段：根据聚类结构还原大图的分割结果</a:t>
            </a:r>
            <a:endParaRPr lang="en-US" altLang="zh-CN" dirty="0"/>
          </a:p>
          <a:p>
            <a:endParaRPr lang="en-US" altLang="zh-CN" dirty="0"/>
          </a:p>
          <a:p>
            <a:r>
              <a:rPr lang="zh-CN" altLang="en-US" dirty="0"/>
              <a:t>据实验实际训练，</a:t>
            </a:r>
            <a:r>
              <a:rPr lang="zh-CN" altLang="en-US" sz="1200" b="0" i="0" kern="1200" dirty="0">
                <a:solidFill>
                  <a:schemeClr val="tx1"/>
                </a:solidFill>
                <a:effectLst/>
                <a:latin typeface="+mn-lt"/>
                <a:ea typeface="+mn-ea"/>
                <a:cs typeface="+mn-cs"/>
              </a:rPr>
              <a:t> 该算法节省了将近</a:t>
            </a:r>
            <a:r>
              <a:rPr lang="en-US" altLang="zh-CN" sz="1200" b="0" i="0" kern="1200" dirty="0">
                <a:solidFill>
                  <a:schemeClr val="tx1"/>
                </a:solidFill>
                <a:effectLst/>
                <a:latin typeface="+mn-lt"/>
                <a:ea typeface="+mn-ea"/>
                <a:cs typeface="+mn-cs"/>
              </a:rPr>
              <a:t>90% </a:t>
            </a:r>
            <a:r>
              <a:rPr lang="zh-CN" altLang="en-US" sz="1200" b="0" i="0" kern="1200" dirty="0">
                <a:solidFill>
                  <a:schemeClr val="tx1"/>
                </a:solidFill>
                <a:effectLst/>
                <a:latin typeface="+mn-lt"/>
                <a:ea typeface="+mn-ea"/>
                <a:cs typeface="+mn-cs"/>
              </a:rPr>
              <a:t>的模型网络传输带宽。</a:t>
            </a:r>
            <a:endParaRPr lang="en-US" altLang="zh-CN" dirty="0"/>
          </a:p>
          <a:p>
            <a:endParaRPr lang="zh-CN" altLang="en-US" dirty="0"/>
          </a:p>
        </p:txBody>
      </p:sp>
    </p:spTree>
    <p:extLst>
      <p:ext uri="{BB962C8B-B14F-4D97-AF65-F5344CB8AC3E}">
        <p14:creationId xmlns:p14="http://schemas.microsoft.com/office/powerpoint/2010/main" val="83713382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嵌入表示的训练过成。。。。对于小规模的图数据来说，</a:t>
            </a:r>
            <a:r>
              <a:rPr lang="en-US" altLang="zh-CN" dirty="0"/>
              <a:t>DGL-KE </a:t>
            </a:r>
            <a:r>
              <a:rPr lang="zh-CN" altLang="en-US" dirty="0"/>
              <a:t>允许用户将完整的图模型放入 </a:t>
            </a:r>
            <a:r>
              <a:rPr lang="en-US" altLang="zh-CN" dirty="0"/>
              <a:t>GPU </a:t>
            </a:r>
            <a:r>
              <a:rPr lang="zh-CN" altLang="en-US" dirty="0"/>
              <a:t>中进行训练，从而达到最优性能。然而，相比于 </a:t>
            </a:r>
            <a:r>
              <a:rPr lang="en-US" altLang="zh-CN" dirty="0"/>
              <a:t>CPU </a:t>
            </a:r>
            <a:r>
              <a:rPr lang="zh-CN" altLang="en-US" dirty="0"/>
              <a:t>内存，</a:t>
            </a:r>
            <a:r>
              <a:rPr lang="en-US" altLang="zh-CN" dirty="0"/>
              <a:t>GPU </a:t>
            </a:r>
            <a:r>
              <a:rPr lang="zh-CN" altLang="en-US" dirty="0"/>
              <a:t>内存要小很多，一但模型 </a:t>
            </a:r>
            <a:r>
              <a:rPr lang="en-US" altLang="zh-CN" dirty="0"/>
              <a:t>Embeddings </a:t>
            </a:r>
            <a:r>
              <a:rPr lang="zh-CN" altLang="en-US" dirty="0"/>
              <a:t>的大小超过了 </a:t>
            </a:r>
            <a:r>
              <a:rPr lang="en-US" altLang="zh-CN" dirty="0"/>
              <a:t>GPU </a:t>
            </a:r>
            <a:r>
              <a:rPr lang="zh-CN" altLang="en-US" dirty="0"/>
              <a:t>内存限制就无法进行训练。针对这样的场景，</a:t>
            </a:r>
            <a:r>
              <a:rPr lang="en-US" altLang="zh-CN" dirty="0"/>
              <a:t>DGL-KE </a:t>
            </a:r>
            <a:r>
              <a:rPr lang="zh-CN" altLang="en-US" dirty="0"/>
              <a:t>为用户提供了 </a:t>
            </a:r>
            <a:r>
              <a:rPr lang="en-US" altLang="zh-CN" dirty="0"/>
              <a:t>CPU-GPU </a:t>
            </a:r>
            <a:r>
              <a:rPr lang="zh-CN" altLang="en-US" dirty="0"/>
              <a:t>混合训练的模式。</a:t>
            </a:r>
            <a:endParaRPr lang="en-US" altLang="zh-CN" dirty="0"/>
          </a:p>
          <a:p>
            <a:endParaRPr lang="en-US" altLang="zh-CN" dirty="0"/>
          </a:p>
          <a:p>
            <a:r>
              <a:rPr lang="zh-CN" altLang="en-US" dirty="0"/>
              <a:t>在 </a:t>
            </a:r>
            <a:r>
              <a:rPr lang="en-US" altLang="zh-CN" dirty="0"/>
              <a:t>CPU-GPU </a:t>
            </a:r>
            <a:r>
              <a:rPr lang="zh-CN" altLang="en-US" dirty="0"/>
              <a:t>混合训练模式中，模型 </a:t>
            </a:r>
            <a:r>
              <a:rPr lang="en-US" altLang="zh-CN" dirty="0"/>
              <a:t>Embeddings </a:t>
            </a:r>
            <a:r>
              <a:rPr lang="zh-CN" altLang="en-US" dirty="0"/>
              <a:t>被存储在 </a:t>
            </a:r>
            <a:r>
              <a:rPr lang="en-US" altLang="zh-CN" dirty="0"/>
              <a:t>CPU </a:t>
            </a:r>
            <a:r>
              <a:rPr lang="zh-CN" altLang="en-US" dirty="0"/>
              <a:t>的内存里，而 </a:t>
            </a:r>
            <a:r>
              <a:rPr lang="en-US" altLang="zh-CN" dirty="0"/>
              <a:t>GPU </a:t>
            </a:r>
            <a:r>
              <a:rPr lang="zh-CN" altLang="en-US" dirty="0"/>
              <a:t>通过 </a:t>
            </a:r>
            <a:r>
              <a:rPr lang="en-US" altLang="zh-CN" dirty="0"/>
              <a:t>mini-batch </a:t>
            </a:r>
            <a:r>
              <a:rPr lang="zh-CN" altLang="en-US" dirty="0"/>
              <a:t>的方式在每一轮迭代过程中将一小部分数据从 </a:t>
            </a:r>
            <a:r>
              <a:rPr lang="en-US" altLang="zh-CN" dirty="0"/>
              <a:t>CPU </a:t>
            </a:r>
            <a:r>
              <a:rPr lang="zh-CN" altLang="en-US" dirty="0"/>
              <a:t>拷贝到 </a:t>
            </a:r>
            <a:r>
              <a:rPr lang="en-US" altLang="zh-CN" dirty="0"/>
              <a:t>GPU </a:t>
            </a:r>
            <a:r>
              <a:rPr lang="zh-CN" altLang="en-US" dirty="0"/>
              <a:t>进行训练。为了避免 </a:t>
            </a:r>
            <a:r>
              <a:rPr lang="en-US" altLang="zh-CN" dirty="0"/>
              <a:t>CPU </a:t>
            </a:r>
            <a:r>
              <a:rPr lang="zh-CN" altLang="en-US" dirty="0"/>
              <a:t>与 </a:t>
            </a:r>
            <a:r>
              <a:rPr lang="en-US" altLang="zh-CN" dirty="0"/>
              <a:t>GPU </a:t>
            </a:r>
            <a:r>
              <a:rPr lang="zh-CN" altLang="en-US" dirty="0"/>
              <a:t>之间的数据拷贝开销，</a:t>
            </a:r>
            <a:r>
              <a:rPr lang="en-US" altLang="zh-CN" dirty="0"/>
              <a:t>DGL-KE </a:t>
            </a:r>
            <a:r>
              <a:rPr lang="zh-CN" altLang="en-US" dirty="0"/>
              <a:t>采用异步训练的方式将数据拷贝与计算 </a:t>
            </a:r>
            <a:r>
              <a:rPr lang="en-US" altLang="zh-CN" dirty="0"/>
              <a:t>overlap </a:t>
            </a:r>
            <a:r>
              <a:rPr lang="zh-CN" altLang="en-US" dirty="0"/>
              <a:t>起来。然而，异步计算会带来模型收敛速度和精确度的下降。因为在实际的训练过程中，</a:t>
            </a:r>
            <a:r>
              <a:rPr lang="en-US" altLang="zh-CN" dirty="0"/>
              <a:t>relation </a:t>
            </a:r>
            <a:r>
              <a:rPr lang="zh-CN" altLang="en-US" dirty="0"/>
              <a:t>在很多数据集上都表现为长尾分布，即某几种 </a:t>
            </a:r>
            <a:r>
              <a:rPr lang="en-US" altLang="zh-CN" dirty="0"/>
              <a:t>relation </a:t>
            </a:r>
            <a:r>
              <a:rPr lang="zh-CN" altLang="en-US" dirty="0"/>
              <a:t>类型占据绝大多数，所以异步更新会导致 </a:t>
            </a:r>
            <a:r>
              <a:rPr lang="en-US" altLang="zh-CN" dirty="0"/>
              <a:t>relation embedding </a:t>
            </a:r>
            <a:r>
              <a:rPr lang="zh-CN" altLang="en-US" dirty="0"/>
              <a:t>在训练过程中产生大量的模型冲突，从而影响模型的收敛和准确性。</a:t>
            </a:r>
            <a:r>
              <a:rPr lang="en-US" altLang="zh-CN" dirty="0"/>
              <a:t>DGL-KE </a:t>
            </a:r>
            <a:r>
              <a:rPr lang="zh-CN" altLang="en-US" dirty="0"/>
              <a:t>在这里采用了另一个优化，将 </a:t>
            </a:r>
            <a:r>
              <a:rPr lang="en-US" altLang="zh-CN" dirty="0"/>
              <a:t>Entity Embedding </a:t>
            </a:r>
            <a:r>
              <a:rPr lang="zh-CN" altLang="en-US" dirty="0"/>
              <a:t>和 </a:t>
            </a:r>
            <a:r>
              <a:rPr lang="en-US" altLang="zh-CN" dirty="0"/>
              <a:t>Relation Embedding </a:t>
            </a:r>
            <a:r>
              <a:rPr lang="zh-CN" altLang="en-US" dirty="0"/>
              <a:t>的更新采用不同的方式进行：</a:t>
            </a:r>
            <a:r>
              <a:rPr lang="en-US" altLang="zh-CN" dirty="0"/>
              <a:t>relation </a:t>
            </a:r>
            <a:r>
              <a:rPr lang="zh-CN" altLang="en-US" dirty="0"/>
              <a:t>使用同步更新，而 </a:t>
            </a:r>
            <a:r>
              <a:rPr lang="en-US" altLang="zh-CN" dirty="0"/>
              <a:t>entity </a:t>
            </a:r>
            <a:r>
              <a:rPr lang="zh-CN" altLang="en-US" dirty="0"/>
              <a:t>使用异步更新。因为 </a:t>
            </a:r>
            <a:r>
              <a:rPr lang="en-US" altLang="zh-CN" dirty="0"/>
              <a:t>entity </a:t>
            </a:r>
            <a:r>
              <a:rPr lang="zh-CN" altLang="en-US" dirty="0"/>
              <a:t>在训练过程通常是稀疏的，所以异步训练只会产生很小的冲突。采用这样一个简单的优化，</a:t>
            </a:r>
            <a:r>
              <a:rPr lang="en-US" altLang="zh-CN" dirty="0"/>
              <a:t>DGL-KE </a:t>
            </a:r>
            <a:r>
              <a:rPr lang="zh-CN" altLang="en-US" dirty="0"/>
              <a:t>既可以保证模型训练的收敛性，又可以保证系统性能</a:t>
            </a:r>
            <a:endParaRPr lang="en-US" altLang="zh-CN" dirty="0"/>
          </a:p>
          <a:p>
            <a:endParaRPr lang="en-US" altLang="zh-CN" dirty="0"/>
          </a:p>
          <a:p>
            <a:r>
              <a:rPr lang="zh-CN" altLang="en-US" dirty="0"/>
              <a:t>除了以上优化之外，</a:t>
            </a:r>
            <a:r>
              <a:rPr lang="en-US" altLang="zh-CN" dirty="0"/>
              <a:t>DGL-KE </a:t>
            </a:r>
            <a:r>
              <a:rPr lang="zh-CN" altLang="en-US" dirty="0"/>
              <a:t>还提供了其他若干优化方法。例如，提出加速负采样技术，使用 </a:t>
            </a:r>
            <a:r>
              <a:rPr lang="en-US" altLang="zh-CN" dirty="0"/>
              <a:t>Relation Partition </a:t>
            </a:r>
            <a:r>
              <a:rPr lang="zh-CN" altLang="en-US" dirty="0"/>
              <a:t>来减少训练过程中的数据拷贝，以及使用 周期同步保证模型的收敛等。但由于时间有限，且没有该框架没有对应论文，在此不多做说明。</a:t>
            </a:r>
          </a:p>
        </p:txBody>
      </p:sp>
    </p:spTree>
    <p:extLst>
      <p:ext uri="{BB962C8B-B14F-4D97-AF65-F5344CB8AC3E}">
        <p14:creationId xmlns:p14="http://schemas.microsoft.com/office/powerpoint/2010/main" val="239694597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在</a:t>
            </a:r>
            <a:r>
              <a:rPr lang="en-US" altLang="zh-CN" dirty="0"/>
              <a:t>DGL-KE</a:t>
            </a:r>
            <a:r>
              <a:rPr lang="zh-CN" altLang="en-US" dirty="0"/>
              <a:t>文档说明中，基于</a:t>
            </a:r>
            <a:r>
              <a:rPr lang="en-US" altLang="zh-CN" dirty="0"/>
              <a:t>8600</a:t>
            </a:r>
            <a:r>
              <a:rPr lang="zh-CN" altLang="en-US" dirty="0"/>
              <a:t>万顶点，</a:t>
            </a:r>
            <a:r>
              <a:rPr lang="en-US" altLang="zh-CN" dirty="0"/>
              <a:t>3</a:t>
            </a:r>
            <a:r>
              <a:rPr lang="zh-CN" altLang="en-US" dirty="0"/>
              <a:t>亿</a:t>
            </a:r>
            <a:r>
              <a:rPr lang="en-US" altLang="zh-CN" dirty="0"/>
              <a:t>3</a:t>
            </a:r>
            <a:r>
              <a:rPr lang="zh-CN" altLang="en-US" dirty="0"/>
              <a:t>千</a:t>
            </a:r>
            <a:r>
              <a:rPr lang="en-US" altLang="zh-CN" dirty="0"/>
              <a:t>8</a:t>
            </a:r>
            <a:r>
              <a:rPr lang="zh-CN" altLang="en-US" dirty="0"/>
              <a:t>百万边的</a:t>
            </a:r>
            <a:r>
              <a:rPr lang="en-US" altLang="zh-CN" dirty="0" err="1"/>
              <a:t>FreeBase</a:t>
            </a:r>
            <a:r>
              <a:rPr lang="zh-CN" altLang="en-US" dirty="0"/>
              <a:t>数据集与</a:t>
            </a:r>
            <a:r>
              <a:rPr lang="en-US" altLang="zh-CN" dirty="0"/>
              <a:t>PBG</a:t>
            </a:r>
            <a:r>
              <a:rPr lang="zh-CN" altLang="en-US" dirty="0"/>
              <a:t>进行了比较。在经过图分割优化、支持</a:t>
            </a:r>
            <a:r>
              <a:rPr lang="en-US" altLang="zh-CN" dirty="0"/>
              <a:t>GPU</a:t>
            </a:r>
            <a:r>
              <a:rPr lang="zh-CN" altLang="en-US" dirty="0"/>
              <a:t>训练优化后，其训练时间提高了</a:t>
            </a:r>
            <a:r>
              <a:rPr lang="en-US" altLang="zh-CN" dirty="0"/>
              <a:t>2-3</a:t>
            </a:r>
            <a:r>
              <a:rPr lang="zh-CN" altLang="en-US" dirty="0"/>
              <a:t>倍左右。</a:t>
            </a:r>
            <a:endParaRPr lang="en-US" altLang="zh-CN" dirty="0"/>
          </a:p>
          <a:p>
            <a:endParaRPr lang="en-US" altLang="zh-CN" dirty="0"/>
          </a:p>
          <a:p>
            <a:r>
              <a:rPr lang="en-US" altLang="zh-CN" dirty="0"/>
              <a:t>EC2</a:t>
            </a:r>
            <a:r>
              <a:rPr lang="zh-CN" altLang="en-US" dirty="0"/>
              <a:t>集群，</a:t>
            </a:r>
            <a:r>
              <a:rPr lang="en-US" altLang="zh-CN" dirty="0"/>
              <a:t>8</a:t>
            </a:r>
            <a:r>
              <a:rPr lang="zh-CN" altLang="en-US" dirty="0"/>
              <a:t>块</a:t>
            </a:r>
            <a:r>
              <a:rPr lang="en-US" altLang="zh-CN" dirty="0"/>
              <a:t>GPU</a:t>
            </a:r>
            <a:r>
              <a:rPr lang="zh-CN" altLang="en-US" dirty="0"/>
              <a:t>；</a:t>
            </a:r>
            <a:r>
              <a:rPr lang="en-US" altLang="zh-CN" dirty="0"/>
              <a:t>EC2</a:t>
            </a:r>
            <a:r>
              <a:rPr lang="zh-CN" altLang="en-US" dirty="0"/>
              <a:t>集群，</a:t>
            </a:r>
            <a:r>
              <a:rPr lang="en-US" altLang="zh-CN" dirty="0"/>
              <a:t>4</a:t>
            </a:r>
            <a:r>
              <a:rPr lang="zh-CN" altLang="en-US" dirty="0"/>
              <a:t>台机器，</a:t>
            </a:r>
            <a:r>
              <a:rPr lang="en-US" altLang="zh-CN" dirty="0"/>
              <a:t>48</a:t>
            </a:r>
            <a:r>
              <a:rPr lang="zh-CN" altLang="en-US" dirty="0"/>
              <a:t>核</a:t>
            </a:r>
            <a:r>
              <a:rPr lang="en-US" altLang="zh-CN" dirty="0"/>
              <a:t>/</a:t>
            </a:r>
            <a:r>
              <a:rPr lang="zh-CN" altLang="en-US" dirty="0"/>
              <a:t>机器</a:t>
            </a:r>
          </a:p>
        </p:txBody>
      </p:sp>
    </p:spTree>
    <p:extLst>
      <p:ext uri="{BB962C8B-B14F-4D97-AF65-F5344CB8AC3E}">
        <p14:creationId xmlns:p14="http://schemas.microsoft.com/office/powerpoint/2010/main" val="297725501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392B679-AE23-4750-8FB0-6513430B8953}" type="slidenum">
              <a:rPr lang="zh-CN" altLang="en-US" smtClean="0"/>
              <a:t>26</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392B679-AE23-4750-8FB0-6513430B8953}" type="slidenum">
              <a:rPr lang="zh-CN" altLang="en-US" smtClean="0"/>
              <a:t>27</a:t>
            </a:fld>
            <a:endParaRPr lang="zh-CN" altLang="en-US"/>
          </a:p>
        </p:txBody>
      </p:sp>
    </p:spTree>
    <p:extLst>
      <p:ext uri="{BB962C8B-B14F-4D97-AF65-F5344CB8AC3E}">
        <p14:creationId xmlns:p14="http://schemas.microsoft.com/office/powerpoint/2010/main" val="38805760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28</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首先介绍一下研究背景，为什么要对图进行研究以及当前在单机上进行图嵌入训练的做法。</a:t>
            </a:r>
          </a:p>
        </p:txBody>
      </p:sp>
      <p:sp>
        <p:nvSpPr>
          <p:cNvPr id="4" name="灯片编号占位符 3"/>
          <p:cNvSpPr>
            <a:spLocks noGrp="1"/>
          </p:cNvSpPr>
          <p:nvPr>
            <p:ph type="sldNum" sz="quarter" idx="10"/>
          </p:nvPr>
        </p:nvSpPr>
        <p:spPr/>
        <p:txBody>
          <a:bodyPr/>
          <a:lstStyle/>
          <a:p>
            <a:fld id="{7392B679-AE23-4750-8FB0-6513430B8953}"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latin typeface="微软雅黑" panose="020B0503020204020204" pitchFamily="34" charset="-122"/>
                <a:ea typeface="微软雅黑" panose="020B0503020204020204" pitchFamily="34" charset="-122"/>
                <a:sym typeface="+mn-ea"/>
              </a:rPr>
              <a:t>图模型广泛存在于真实世界的多种场景中，从蛋白质相互作用网络到社交网络，从通信网络到知识图谱，图和网络无处不在。</a:t>
            </a:r>
            <a:endParaRPr lang="en-US" altLang="zh-CN" dirty="0">
              <a:latin typeface="微软雅黑" panose="020B0503020204020204" pitchFamily="34" charset="-122"/>
              <a:ea typeface="微软雅黑" panose="020B0503020204020204" pitchFamily="34" charset="-122"/>
              <a:sym typeface="+mn-ea"/>
            </a:endParaRPr>
          </a:p>
          <a:p>
            <a:endParaRPr lang="en-US" altLang="zh-CN" dirty="0">
              <a:latin typeface="微软雅黑" panose="020B0503020204020204" pitchFamily="34" charset="-122"/>
              <a:ea typeface="微软雅黑" panose="020B0503020204020204" pitchFamily="34" charset="-122"/>
              <a:sym typeface="+mn-ea"/>
            </a:endParaRPr>
          </a:p>
          <a:p>
            <a:r>
              <a:rPr lang="zh-CN" altLang="en-US" dirty="0">
                <a:latin typeface="微软雅黑" panose="020B0503020204020204" pitchFamily="34" charset="-122"/>
                <a:ea typeface="微软雅黑" panose="020B0503020204020204" pitchFamily="34" charset="-122"/>
                <a:sym typeface="+mn-ea"/>
              </a:rPr>
              <a:t>对于图的研究可以解决一些问题：生物分子中蛋白质功能、相互作用的预测；社交网络中如</a:t>
            </a:r>
            <a:r>
              <a:rPr lang="en-US" altLang="zh-CN" dirty="0">
                <a:latin typeface="微软雅黑" panose="020B0503020204020204" pitchFamily="34" charset="-122"/>
                <a:ea typeface="微软雅黑" panose="020B0503020204020204" pitchFamily="34" charset="-122"/>
                <a:sym typeface="+mn-ea"/>
              </a:rPr>
              <a:t>QQ</a:t>
            </a:r>
            <a:r>
              <a:rPr lang="zh-CN" altLang="en-US" dirty="0">
                <a:latin typeface="微软雅黑" panose="020B0503020204020204" pitchFamily="34" charset="-122"/>
                <a:ea typeface="微软雅黑" panose="020B0503020204020204" pitchFamily="34" charset="-122"/>
                <a:sym typeface="+mn-ea"/>
              </a:rPr>
              <a:t>上推荐可能认识的朋友；通信网络中异常事件的预测与监控；基于知识图谱的信息检索、推荐系统等。因此对于图的研究具有重大的潜在价值。</a:t>
            </a:r>
            <a:endParaRPr lang="en-US" altLang="zh-CN" dirty="0">
              <a:latin typeface="微软雅黑" panose="020B0503020204020204" pitchFamily="34" charset="-122"/>
              <a:ea typeface="微软雅黑" panose="020B0503020204020204" pitchFamily="34" charset="-122"/>
              <a:sym typeface="+mn-ea"/>
            </a:endParaRPr>
          </a:p>
          <a:p>
            <a:endParaRPr lang="en-US" altLang="zh-CN" dirty="0">
              <a:latin typeface="微软雅黑" panose="020B0503020204020204" pitchFamily="34" charset="-122"/>
              <a:ea typeface="微软雅黑" panose="020B0503020204020204" pitchFamily="34" charset="-122"/>
              <a:sym typeface="+mn-ea"/>
            </a:endParaRPr>
          </a:p>
          <a:p>
            <a:r>
              <a:rPr lang="zh-CN" altLang="en-US" dirty="0">
                <a:latin typeface="微软雅黑" panose="020B0503020204020204" pitchFamily="34" charset="-122"/>
                <a:ea typeface="微软雅黑" panose="020B0503020204020204" pitchFamily="34" charset="-122"/>
                <a:sym typeface="+mn-ea"/>
              </a:rPr>
              <a:t>然而图是由节点和边构成的非规则数据形式，无法直接应用当前的机器学习方法进行处理。因此学术界提出了图嵌入的方法对图进行学习</a:t>
            </a:r>
            <a:endParaRPr lang="en-US" altLang="zh-CN" dirty="0">
              <a:latin typeface="微软雅黑" panose="020B0503020204020204" pitchFamily="34" charset="-122"/>
              <a:ea typeface="微软雅黑" panose="020B0503020204020204" pitchFamily="34" charset="-122"/>
              <a:sym typeface="+mn-ea"/>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在介绍图嵌入之间简单了解一下什么是嵌入。它是通过学习。。。大家听的比较多的</a:t>
            </a:r>
            <a:r>
              <a:rPr lang="en-US" altLang="zh-CN" dirty="0"/>
              <a:t>word2Vec</a:t>
            </a:r>
            <a:r>
              <a:rPr lang="zh-CN" altLang="en-US" dirty="0"/>
              <a:t>其实是</a:t>
            </a:r>
            <a:r>
              <a:rPr lang="en-US" altLang="zh-CN" dirty="0"/>
              <a:t>word embedding</a:t>
            </a:r>
            <a:r>
              <a:rPr lang="zh-CN" altLang="en-US" dirty="0"/>
              <a:t>的一种形式，其本质是通过捕捉单词间的顺序关系将单词映射为多维数字向量，相当于将单词嵌入到向量空间，这个向量隐含了该</a:t>
            </a:r>
            <a:r>
              <a:rPr lang="en-US" altLang="zh-CN" dirty="0"/>
              <a:t>word</a:t>
            </a:r>
            <a:r>
              <a:rPr lang="zh-CN" altLang="en-US" dirty="0"/>
              <a:t>的语义信息。图嵌入类似，是通过。。。</a:t>
            </a:r>
            <a:endParaRPr lang="en-US" altLang="zh-CN" dirty="0"/>
          </a:p>
          <a:p>
            <a:endParaRPr lang="en-US" altLang="zh-CN"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下游任务指获得</a:t>
            </a:r>
            <a:r>
              <a:rPr lang="en-US" altLang="zh-CN" dirty="0"/>
              <a:t>embedding</a:t>
            </a:r>
            <a:r>
              <a:rPr lang="zh-CN" altLang="en-US" dirty="0"/>
              <a:t>后具体的分类</a:t>
            </a:r>
            <a:r>
              <a:rPr lang="en-US" altLang="zh-CN" dirty="0"/>
              <a:t>/</a:t>
            </a:r>
            <a:r>
              <a:rPr lang="zh-CN" altLang="en-US" dirty="0"/>
              <a:t>回归任务；</a:t>
            </a:r>
            <a:r>
              <a:rPr lang="en-US" altLang="zh-CN" dirty="0"/>
              <a:t>graph embedding</a:t>
            </a:r>
            <a:r>
              <a:rPr lang="zh-CN" altLang="en-US" dirty="0"/>
              <a:t>方法针对图本身的拓扑结构就能够进行训练得到节点向量表示，得到的</a:t>
            </a:r>
            <a:r>
              <a:rPr lang="en-US" altLang="zh-CN" dirty="0"/>
              <a:t>embedding</a:t>
            </a:r>
            <a:r>
              <a:rPr lang="zh-CN" altLang="en-US" dirty="0"/>
              <a:t>可以用于深度学习中进行各种分类</a:t>
            </a:r>
            <a:r>
              <a:rPr lang="en-US" altLang="zh-CN" dirty="0"/>
              <a:t>/</a:t>
            </a:r>
            <a:r>
              <a:rPr lang="zh-CN" altLang="en-US" dirty="0"/>
              <a:t>回归任务，在各任务中节点嵌入是相同的；而</a:t>
            </a:r>
            <a:r>
              <a:rPr lang="en-US" altLang="zh-CN" dirty="0"/>
              <a:t>GNN</a:t>
            </a:r>
            <a:r>
              <a:rPr lang="zh-CN" altLang="en-US" dirty="0"/>
              <a:t>需要将两个阶段结合起来，对于不同的任务其训练得到的向量表示是不同的，因此</a:t>
            </a:r>
            <a:r>
              <a:rPr lang="en-US" altLang="zh-CN" dirty="0"/>
              <a:t>GNN</a:t>
            </a:r>
            <a:r>
              <a:rPr lang="zh-CN" altLang="en-US" dirty="0"/>
              <a:t>训练的</a:t>
            </a:r>
            <a:r>
              <a:rPr lang="en-US" altLang="zh-CN" dirty="0"/>
              <a:t>embedding</a:t>
            </a:r>
            <a:r>
              <a:rPr lang="zh-CN" altLang="en-US" dirty="0"/>
              <a:t>不能重复适用于各下游任务。</a:t>
            </a:r>
            <a:endParaRPr lang="en-US" altLang="zh-CN" dirty="0"/>
          </a:p>
          <a:p>
            <a:endParaRPr lang="en-US" altLang="zh-CN" dirty="0"/>
          </a:p>
          <a:p>
            <a:r>
              <a:rPr lang="zh-CN" altLang="en-US" dirty="0"/>
              <a:t>例如对于分类任务而言，不能直接在图上进行操作，但是可以利用节点的嵌入向量进行操作</a:t>
            </a:r>
            <a:endParaRPr lang="en-US" altLang="zh-CN" dirty="0"/>
          </a:p>
          <a:p>
            <a:endParaRPr lang="en-US" altLang="zh-CN" dirty="0"/>
          </a:p>
          <a:p>
            <a:r>
              <a:rPr lang="zh-CN" altLang="en-US" dirty="0"/>
              <a:t>能够压缩数据，邻接矩阵占用空间大，将邻接矩阵用用大型图的特征空间几乎是不可能的。</a:t>
            </a:r>
            <a:endParaRPr lang="en-US" altLang="zh-CN" dirty="0"/>
          </a:p>
          <a:p>
            <a:endParaRPr lang="en-US" altLang="zh-CN" dirty="0"/>
          </a:p>
          <a:p>
            <a:r>
              <a:rPr lang="zh-CN" altLang="en-US" dirty="0"/>
              <a:t>因此</a:t>
            </a:r>
            <a:r>
              <a:rPr lang="en-US" altLang="zh-CN" dirty="0"/>
              <a:t>graph embedding</a:t>
            </a:r>
            <a:r>
              <a:rPr lang="zh-CN" altLang="en-US" dirty="0"/>
              <a:t>的研究具有重要意义</a:t>
            </a:r>
          </a:p>
        </p:txBody>
      </p:sp>
    </p:spTree>
    <p:extLst>
      <p:ext uri="{BB962C8B-B14F-4D97-AF65-F5344CB8AC3E}">
        <p14:creationId xmlns:p14="http://schemas.microsoft.com/office/powerpoint/2010/main" val="9959365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结合图样例介绍图嵌入模型中的几个重要概念。介绍表格</a:t>
            </a:r>
            <a:endParaRPr lang="en-US" altLang="zh-CN" dirty="0"/>
          </a:p>
          <a:p>
            <a:endParaRPr lang="en-US" altLang="zh-CN" dirty="0"/>
          </a:p>
          <a:p>
            <a:r>
              <a:rPr lang="en-US" altLang="zh-CN" dirty="0"/>
              <a:t>Graph</a:t>
            </a:r>
            <a:r>
              <a:rPr lang="zh-CN" altLang="en-US" dirty="0"/>
              <a:t> </a:t>
            </a:r>
            <a:r>
              <a:rPr lang="en-US" altLang="zh-CN" dirty="0"/>
              <a:t>embedding</a:t>
            </a:r>
            <a:r>
              <a:rPr lang="zh-CN" altLang="en-US" dirty="0"/>
              <a:t>中对于训练效果的好坏通过边评分来定义。</a:t>
            </a:r>
            <a:endParaRPr lang="en-US" altLang="zh-CN" dirty="0"/>
          </a:p>
          <a:p>
            <a:endParaRPr lang="en-US" altLang="zh-CN" dirty="0"/>
          </a:p>
          <a:p>
            <a:r>
              <a:rPr lang="zh-CN" altLang="en-US" dirty="0"/>
              <a:t>因为模型中只有正样本，没有标签可以用来监督学习，因此定义了负采样边，即负样本。</a:t>
            </a:r>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在拥有正样本和负样本的前提下，设计边际损失让正样本和负样本之间的距离越大越好</a:t>
            </a:r>
            <a:endParaRPr lang="en-US" altLang="zh-CN" dirty="0"/>
          </a:p>
        </p:txBody>
      </p:sp>
    </p:spTree>
    <p:extLst>
      <p:ext uri="{BB962C8B-B14F-4D97-AF65-F5344CB8AC3E}">
        <p14:creationId xmlns:p14="http://schemas.microsoft.com/office/powerpoint/2010/main" val="9676178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从训练的角度而言，包含</a:t>
            </a:r>
            <a:r>
              <a:rPr lang="en-US" altLang="zh-CN" dirty="0" err="1"/>
              <a:t>TransE</a:t>
            </a:r>
            <a:r>
              <a:rPr lang="zh-CN" altLang="en-US" dirty="0"/>
              <a:t>在内的所有方法都是将整个图加载进内存，然后利用图拓扑结构为每个节点计算嵌入表示。图的存储和嵌入向量的存储都需要内存开销。当前方法能满足小型图的训练需求。</a:t>
            </a:r>
            <a:endParaRPr lang="en-US" altLang="zh-CN" dirty="0"/>
          </a:p>
          <a:p>
            <a:endParaRPr lang="en-US" altLang="zh-CN" dirty="0"/>
          </a:p>
        </p:txBody>
      </p:sp>
    </p:spTree>
    <p:extLst>
      <p:ext uri="{BB962C8B-B14F-4D97-AF65-F5344CB8AC3E}">
        <p14:creationId xmlns:p14="http://schemas.microsoft.com/office/powerpoint/2010/main" val="9959365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3"/>
          </p:nvPr>
        </p:nvSpPr>
        <p:spPr/>
        <p:txBody>
          <a:bodyPr/>
          <a:lstStyle/>
          <a:p>
            <a:r>
              <a:rPr lang="zh-CN" altLang="en-US" dirty="0"/>
              <a:t>然而当前网络公司</a:t>
            </a:r>
            <a:r>
              <a:rPr lang="en-US" altLang="zh-CN" dirty="0"/>
              <a:t>….</a:t>
            </a:r>
            <a:r>
              <a:rPr lang="zh-CN" altLang="en-US" dirty="0"/>
              <a:t>根据</a:t>
            </a:r>
            <a:r>
              <a:rPr lang="en-US" altLang="zh-CN" dirty="0"/>
              <a:t>2015</a:t>
            </a:r>
            <a:r>
              <a:rPr lang="zh-CN" altLang="en-US" dirty="0"/>
              <a:t>年的数据显示，</a:t>
            </a:r>
            <a:r>
              <a:rPr lang="en-US" altLang="zh-CN" dirty="0"/>
              <a:t>Facebook graph </a:t>
            </a:r>
            <a:r>
              <a:rPr lang="zh-CN" altLang="en-US" dirty="0"/>
              <a:t>包含</a:t>
            </a:r>
            <a:r>
              <a:rPr lang="en-US" altLang="zh-CN" dirty="0"/>
              <a:t>20</a:t>
            </a:r>
            <a:r>
              <a:rPr lang="zh-CN" altLang="en-US" dirty="0"/>
              <a:t>亿用户节点和超过</a:t>
            </a:r>
            <a:r>
              <a:rPr lang="en-US" altLang="zh-CN" dirty="0"/>
              <a:t>1</a:t>
            </a:r>
            <a:r>
              <a:rPr lang="zh-CN" altLang="en-US" dirty="0"/>
              <a:t>万亿的边（好友关系，喜欢，帖子等）；阿里巴巴的图数据中包含了超过</a:t>
            </a:r>
            <a:r>
              <a:rPr lang="en-US" altLang="zh-CN" dirty="0"/>
              <a:t>10</a:t>
            </a:r>
            <a:r>
              <a:rPr lang="zh-CN" altLang="en-US" dirty="0"/>
              <a:t>亿用户节点和</a:t>
            </a:r>
            <a:r>
              <a:rPr lang="en-US" altLang="zh-CN" dirty="0"/>
              <a:t>20</a:t>
            </a:r>
            <a:r>
              <a:rPr lang="zh-CN" altLang="en-US" dirty="0"/>
              <a:t>亿的物品节点；</a:t>
            </a:r>
            <a:r>
              <a:rPr lang="en-US" altLang="zh-CN" dirty="0"/>
              <a:t>Pinterest</a:t>
            </a:r>
            <a:r>
              <a:rPr lang="zh-CN" altLang="en-US" dirty="0"/>
              <a:t>的用户</a:t>
            </a:r>
            <a:r>
              <a:rPr lang="en-US" altLang="zh-CN" dirty="0"/>
              <a:t>-item</a:t>
            </a:r>
            <a:r>
              <a:rPr lang="zh-CN" altLang="en-US" dirty="0"/>
              <a:t>交互图中包含了超过</a:t>
            </a:r>
            <a:r>
              <a:rPr lang="en-US" altLang="zh-CN" dirty="0"/>
              <a:t>20</a:t>
            </a:r>
            <a:r>
              <a:rPr lang="zh-CN" altLang="en-US" dirty="0"/>
              <a:t>亿节点和</a:t>
            </a:r>
            <a:r>
              <a:rPr lang="en-US" altLang="zh-CN" dirty="0"/>
              <a:t>170</a:t>
            </a:r>
            <a:r>
              <a:rPr lang="zh-CN" altLang="en-US" dirty="0"/>
              <a:t>亿边。</a:t>
            </a:r>
            <a:endParaRPr lang="en-US" altLang="zh-CN" dirty="0"/>
          </a:p>
          <a:p>
            <a:endParaRPr lang="en-US" altLang="zh-CN" dirty="0"/>
          </a:p>
          <a:p>
            <a:r>
              <a:rPr lang="zh-CN" altLang="en-US" dirty="0"/>
              <a:t>单单节点嵌入存储就需要</a:t>
            </a:r>
            <a:r>
              <a:rPr lang="en-US" altLang="zh-CN" dirty="0"/>
              <a:t>800GB</a:t>
            </a:r>
            <a:r>
              <a:rPr lang="zh-CN" altLang="en-US" dirty="0"/>
              <a:t>的内存</a:t>
            </a:r>
            <a:endParaRPr lang="en-US" altLang="zh-CN" dirty="0"/>
          </a:p>
          <a:p>
            <a:endParaRPr lang="en-US" altLang="zh-CN" dirty="0"/>
          </a:p>
          <a:p>
            <a:r>
              <a:rPr lang="en-US" altLang="zh-CN" dirty="0"/>
              <a:t>…</a:t>
            </a:r>
            <a:r>
              <a:rPr lang="zh-CN" altLang="en-US" dirty="0"/>
              <a:t>是各大网络公司研究的热点方向</a:t>
            </a:r>
            <a:endParaRPr lang="en-US" altLang="zh-CN" dirty="0"/>
          </a:p>
        </p:txBody>
      </p:sp>
    </p:spTree>
    <p:extLst>
      <p:ext uri="{BB962C8B-B14F-4D97-AF65-F5344CB8AC3E}">
        <p14:creationId xmlns:p14="http://schemas.microsoft.com/office/powerpoint/2010/main" val="316140477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8" Type="http://schemas.openxmlformats.org/officeDocument/2006/relationships/hyperlink" Target="http://www.1ppt.com/xiazai/" TargetMode="External"/><Relationship Id="rId13" Type="http://schemas.openxmlformats.org/officeDocument/2006/relationships/hyperlink" Target="http://www.1ppt.com/kejian/" TargetMode="External"/><Relationship Id="rId3" Type="http://schemas.openxmlformats.org/officeDocument/2006/relationships/hyperlink" Target="http://www.1ppt.com/hangye/" TargetMode="External"/><Relationship Id="rId7" Type="http://schemas.openxmlformats.org/officeDocument/2006/relationships/hyperlink" Target="http://www.1ppt.com/tubiao/" TargetMode="External"/><Relationship Id="rId12" Type="http://schemas.openxmlformats.org/officeDocument/2006/relationships/hyperlink" Target="http://www.1ppt.com/ziliao/" TargetMode="External"/><Relationship Id="rId17" Type="http://schemas.openxmlformats.org/officeDocument/2006/relationships/hyperlink" Target="http://www.1ppt.com/ziti/" TargetMode="External"/><Relationship Id="rId2" Type="http://schemas.openxmlformats.org/officeDocument/2006/relationships/hyperlink" Target="http://www.1ppt.com/moban/" TargetMode="External"/><Relationship Id="rId16" Type="http://schemas.openxmlformats.org/officeDocument/2006/relationships/hyperlink" Target="http://www.1ppt.com/jiaoan/" TargetMode="External"/><Relationship Id="rId1" Type="http://schemas.openxmlformats.org/officeDocument/2006/relationships/slideMaster" Target="../slideMasters/slideMaster1.xml"/><Relationship Id="rId6" Type="http://schemas.openxmlformats.org/officeDocument/2006/relationships/hyperlink" Target="http://www.1ppt.com/beijing/" TargetMode="External"/><Relationship Id="rId11" Type="http://schemas.openxmlformats.org/officeDocument/2006/relationships/hyperlink" Target="http://www.1ppt.com/excel/" TargetMode="External"/><Relationship Id="rId5" Type="http://schemas.openxmlformats.org/officeDocument/2006/relationships/hyperlink" Target="http://www.1ppt.com/sucai/" TargetMode="External"/><Relationship Id="rId15" Type="http://schemas.openxmlformats.org/officeDocument/2006/relationships/hyperlink" Target="http://www.1ppt.com/shiti/" TargetMode="External"/><Relationship Id="rId10" Type="http://schemas.openxmlformats.org/officeDocument/2006/relationships/hyperlink" Target="http://www.1ppt.com/word/" TargetMode="External"/><Relationship Id="rId4" Type="http://schemas.openxmlformats.org/officeDocument/2006/relationships/hyperlink" Target="http://www.1ppt.com/jieri/" TargetMode="External"/><Relationship Id="rId9" Type="http://schemas.openxmlformats.org/officeDocument/2006/relationships/hyperlink" Target="http://www.1ppt.com/powerpoint/" TargetMode="External"/><Relationship Id="rId14" Type="http://schemas.openxmlformats.org/officeDocument/2006/relationships/hyperlink" Target="http://www.1ppt.com/fanwen/" TargetMode="Externa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8" name="任意多边形 7"/>
          <p:cNvSpPr/>
          <p:nvPr userDrawn="1">
            <p:custDataLst>
              <p:tags r:id="rId1"/>
            </p:custDataLst>
          </p:nvPr>
        </p:nvSpPr>
        <p:spPr>
          <a:xfrm>
            <a:off x="521638" y="555122"/>
            <a:ext cx="8154820" cy="45719"/>
          </a:xfrm>
          <a:custGeom>
            <a:avLst/>
            <a:gdLst>
              <a:gd name="connsiteX0" fmla="*/ 0 w 12125327"/>
              <a:gd name="connsiteY0" fmla="*/ 0 h 31282"/>
              <a:gd name="connsiteX1" fmla="*/ 12125327 w 12125327"/>
              <a:gd name="connsiteY1" fmla="*/ 0 h 31282"/>
              <a:gd name="connsiteX2" fmla="*/ 12125327 w 12125327"/>
              <a:gd name="connsiteY2" fmla="*/ 31282 h 31282"/>
              <a:gd name="connsiteX3" fmla="*/ 17139 w 12125327"/>
              <a:gd name="connsiteY3" fmla="*/ 31282 h 31282"/>
            </a:gdLst>
            <a:ahLst/>
            <a:cxnLst>
              <a:cxn ang="0">
                <a:pos x="connsiteX0" y="connsiteY0"/>
              </a:cxn>
              <a:cxn ang="0">
                <a:pos x="connsiteX1" y="connsiteY1"/>
              </a:cxn>
              <a:cxn ang="0">
                <a:pos x="connsiteX2" y="connsiteY2"/>
              </a:cxn>
              <a:cxn ang="0">
                <a:pos x="connsiteX3" y="connsiteY3"/>
              </a:cxn>
            </a:cxnLst>
            <a:rect l="l" t="t" r="r" b="b"/>
            <a:pathLst>
              <a:path w="12125327" h="31282">
                <a:moveTo>
                  <a:pt x="0" y="0"/>
                </a:moveTo>
                <a:lnTo>
                  <a:pt x="12125327" y="0"/>
                </a:lnTo>
                <a:lnTo>
                  <a:pt x="12125327" y="31282"/>
                </a:lnTo>
                <a:lnTo>
                  <a:pt x="17139" y="31282"/>
                </a:lnTo>
                <a:close/>
              </a:path>
            </a:pathLst>
          </a:custGeom>
          <a:solidFill>
            <a:srgbClr val="00314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032" tIns="33516" rIns="67032" bIns="33516" numCol="1" spcCol="0" rtlCol="0" fromWordArt="0" anchor="ctr" anchorCtr="0" forceAA="0" compatLnSpc="1">
            <a:noAutofit/>
          </a:bodyPr>
          <a:lstStyle/>
          <a:p>
            <a:pPr algn="ctr"/>
            <a:endParaRPr lang="zh-CN" altLang="en-US" sz="1400">
              <a:latin typeface="Arial" panose="020B0604020202020204" pitchFamily="34" charset="0"/>
              <a:ea typeface="微软雅黑" panose="020B0503020204020204" pitchFamily="34" charset="-122"/>
              <a:sym typeface="Arial" panose="020B0604020202020204" pitchFamily="34" charset="0"/>
            </a:endParaRPr>
          </a:p>
        </p:txBody>
      </p:sp>
      <p:sp>
        <p:nvSpPr>
          <p:cNvPr id="4" name="Title 1"/>
          <p:cNvSpPr txBox="1"/>
          <p:nvPr userDrawn="1"/>
        </p:nvSpPr>
        <p:spPr>
          <a:xfrm>
            <a:off x="611560" y="175645"/>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endParaRPr lang="en-GB" altLang="zh-CN" sz="18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5" name="male-university-graduate-silhouette-with-the-cap_46143"/>
          <p:cNvSpPr>
            <a:spLocks noChangeAspect="1"/>
          </p:cNvSpPr>
          <p:nvPr userDrawn="1"/>
        </p:nvSpPr>
        <p:spPr bwMode="auto">
          <a:xfrm>
            <a:off x="100491" y="167365"/>
            <a:ext cx="388445" cy="418480"/>
          </a:xfrm>
          <a:custGeom>
            <a:avLst/>
            <a:gdLst>
              <a:gd name="T0" fmla="*/ 233 w 238"/>
              <a:gd name="T1" fmla="*/ 236 h 256"/>
              <a:gd name="T2" fmla="*/ 173 w 238"/>
              <a:gd name="T3" fmla="*/ 210 h 256"/>
              <a:gd name="T4" fmla="*/ 168 w 238"/>
              <a:gd name="T5" fmla="*/ 207 h 256"/>
              <a:gd name="T6" fmla="*/ 164 w 238"/>
              <a:gd name="T7" fmla="*/ 195 h 256"/>
              <a:gd name="T8" fmla="*/ 159 w 238"/>
              <a:gd name="T9" fmla="*/ 189 h 256"/>
              <a:gd name="T10" fmla="*/ 157 w 238"/>
              <a:gd name="T11" fmla="*/ 186 h 256"/>
              <a:gd name="T12" fmla="*/ 158 w 238"/>
              <a:gd name="T13" fmla="*/ 167 h 256"/>
              <a:gd name="T14" fmla="*/ 167 w 238"/>
              <a:gd name="T15" fmla="*/ 149 h 256"/>
              <a:gd name="T16" fmla="*/ 178 w 238"/>
              <a:gd name="T17" fmla="*/ 113 h 256"/>
              <a:gd name="T18" fmla="*/ 172 w 238"/>
              <a:gd name="T19" fmla="*/ 109 h 256"/>
              <a:gd name="T20" fmla="*/ 179 w 238"/>
              <a:gd name="T21" fmla="*/ 77 h 256"/>
              <a:gd name="T22" fmla="*/ 180 w 238"/>
              <a:gd name="T23" fmla="*/ 84 h 256"/>
              <a:gd name="T24" fmla="*/ 180 w 238"/>
              <a:gd name="T25" fmla="*/ 86 h 256"/>
              <a:gd name="T26" fmla="*/ 216 w 238"/>
              <a:gd name="T27" fmla="*/ 63 h 256"/>
              <a:gd name="T28" fmla="*/ 119 w 238"/>
              <a:gd name="T29" fmla="*/ 0 h 256"/>
              <a:gd name="T30" fmla="*/ 21 w 238"/>
              <a:gd name="T31" fmla="*/ 63 h 256"/>
              <a:gd name="T32" fmla="*/ 30 w 238"/>
              <a:gd name="T33" fmla="*/ 69 h 256"/>
              <a:gd name="T34" fmla="*/ 30 w 238"/>
              <a:gd name="T35" fmla="*/ 82 h 256"/>
              <a:gd name="T36" fmla="*/ 27 w 238"/>
              <a:gd name="T37" fmla="*/ 85 h 256"/>
              <a:gd name="T38" fmla="*/ 29 w 238"/>
              <a:gd name="T39" fmla="*/ 89 h 256"/>
              <a:gd name="T40" fmla="*/ 21 w 238"/>
              <a:gd name="T41" fmla="*/ 133 h 256"/>
              <a:gd name="T42" fmla="*/ 41 w 238"/>
              <a:gd name="T43" fmla="*/ 133 h 256"/>
              <a:gd name="T44" fmla="*/ 33 w 238"/>
              <a:gd name="T45" fmla="*/ 89 h 256"/>
              <a:gd name="T46" fmla="*/ 35 w 238"/>
              <a:gd name="T47" fmla="*/ 85 h 256"/>
              <a:gd name="T48" fmla="*/ 32 w 238"/>
              <a:gd name="T49" fmla="*/ 82 h 256"/>
              <a:gd name="T50" fmla="*/ 32 w 238"/>
              <a:gd name="T51" fmla="*/ 70 h 256"/>
              <a:gd name="T52" fmla="*/ 57 w 238"/>
              <a:gd name="T53" fmla="*/ 86 h 256"/>
              <a:gd name="T54" fmla="*/ 57 w 238"/>
              <a:gd name="T55" fmla="*/ 85 h 256"/>
              <a:gd name="T56" fmla="*/ 58 w 238"/>
              <a:gd name="T57" fmla="*/ 92 h 256"/>
              <a:gd name="T58" fmla="*/ 67 w 238"/>
              <a:gd name="T59" fmla="*/ 109 h 256"/>
              <a:gd name="T60" fmla="*/ 67 w 238"/>
              <a:gd name="T61" fmla="*/ 110 h 256"/>
              <a:gd name="T62" fmla="*/ 67 w 238"/>
              <a:gd name="T63" fmla="*/ 110 h 256"/>
              <a:gd name="T64" fmla="*/ 65 w 238"/>
              <a:gd name="T65" fmla="*/ 113 h 256"/>
              <a:gd name="T66" fmla="*/ 62 w 238"/>
              <a:gd name="T67" fmla="*/ 118 h 256"/>
              <a:gd name="T68" fmla="*/ 66 w 238"/>
              <a:gd name="T69" fmla="*/ 138 h 256"/>
              <a:gd name="T70" fmla="*/ 70 w 238"/>
              <a:gd name="T71" fmla="*/ 148 h 256"/>
              <a:gd name="T72" fmla="*/ 80 w 238"/>
              <a:gd name="T73" fmla="*/ 166 h 256"/>
              <a:gd name="T74" fmla="*/ 82 w 238"/>
              <a:gd name="T75" fmla="*/ 170 h 256"/>
              <a:gd name="T76" fmla="*/ 80 w 238"/>
              <a:gd name="T77" fmla="*/ 186 h 256"/>
              <a:gd name="T78" fmla="*/ 77 w 238"/>
              <a:gd name="T79" fmla="*/ 189 h 256"/>
              <a:gd name="T80" fmla="*/ 71 w 238"/>
              <a:gd name="T81" fmla="*/ 195 h 256"/>
              <a:gd name="T82" fmla="*/ 67 w 238"/>
              <a:gd name="T83" fmla="*/ 206 h 256"/>
              <a:gd name="T84" fmla="*/ 64 w 238"/>
              <a:gd name="T85" fmla="*/ 209 h 256"/>
              <a:gd name="T86" fmla="*/ 41 w 238"/>
              <a:gd name="T87" fmla="*/ 217 h 256"/>
              <a:gd name="T88" fmla="*/ 4 w 238"/>
              <a:gd name="T89" fmla="*/ 237 h 256"/>
              <a:gd name="T90" fmla="*/ 2 w 238"/>
              <a:gd name="T91" fmla="*/ 256 h 256"/>
              <a:gd name="T92" fmla="*/ 235 w 238"/>
              <a:gd name="T93" fmla="*/ 256 h 256"/>
              <a:gd name="T94" fmla="*/ 233 w 238"/>
              <a:gd name="T95" fmla="*/ 236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38" h="256">
                <a:moveTo>
                  <a:pt x="233" y="236"/>
                </a:moveTo>
                <a:cubicBezTo>
                  <a:pt x="210" y="226"/>
                  <a:pt x="197" y="218"/>
                  <a:pt x="173" y="210"/>
                </a:cubicBezTo>
                <a:cubicBezTo>
                  <a:pt x="171" y="209"/>
                  <a:pt x="169" y="208"/>
                  <a:pt x="168" y="207"/>
                </a:cubicBezTo>
                <a:cubicBezTo>
                  <a:pt x="166" y="203"/>
                  <a:pt x="165" y="199"/>
                  <a:pt x="164" y="195"/>
                </a:cubicBezTo>
                <a:cubicBezTo>
                  <a:pt x="163" y="193"/>
                  <a:pt x="162" y="190"/>
                  <a:pt x="159" y="189"/>
                </a:cubicBezTo>
                <a:cubicBezTo>
                  <a:pt x="158" y="189"/>
                  <a:pt x="157" y="187"/>
                  <a:pt x="157" y="186"/>
                </a:cubicBezTo>
                <a:cubicBezTo>
                  <a:pt x="157" y="177"/>
                  <a:pt x="154" y="171"/>
                  <a:pt x="158" y="167"/>
                </a:cubicBezTo>
                <a:cubicBezTo>
                  <a:pt x="165" y="161"/>
                  <a:pt x="164" y="153"/>
                  <a:pt x="167" y="149"/>
                </a:cubicBezTo>
                <a:cubicBezTo>
                  <a:pt x="171" y="145"/>
                  <a:pt x="180" y="117"/>
                  <a:pt x="178" y="113"/>
                </a:cubicBezTo>
                <a:cubicBezTo>
                  <a:pt x="176" y="109"/>
                  <a:pt x="170" y="111"/>
                  <a:pt x="172" y="109"/>
                </a:cubicBezTo>
                <a:cubicBezTo>
                  <a:pt x="177" y="102"/>
                  <a:pt x="179" y="89"/>
                  <a:pt x="179" y="77"/>
                </a:cubicBezTo>
                <a:cubicBezTo>
                  <a:pt x="180" y="79"/>
                  <a:pt x="180" y="81"/>
                  <a:pt x="180" y="84"/>
                </a:cubicBezTo>
                <a:cubicBezTo>
                  <a:pt x="180" y="86"/>
                  <a:pt x="180" y="86"/>
                  <a:pt x="180" y="86"/>
                </a:cubicBezTo>
                <a:cubicBezTo>
                  <a:pt x="216" y="63"/>
                  <a:pt x="216" y="63"/>
                  <a:pt x="216" y="63"/>
                </a:cubicBezTo>
                <a:cubicBezTo>
                  <a:pt x="119" y="0"/>
                  <a:pt x="119" y="0"/>
                  <a:pt x="119" y="0"/>
                </a:cubicBezTo>
                <a:cubicBezTo>
                  <a:pt x="21" y="63"/>
                  <a:pt x="21" y="63"/>
                  <a:pt x="21" y="63"/>
                </a:cubicBezTo>
                <a:cubicBezTo>
                  <a:pt x="30" y="69"/>
                  <a:pt x="30" y="69"/>
                  <a:pt x="30" y="69"/>
                </a:cubicBezTo>
                <a:cubicBezTo>
                  <a:pt x="30" y="82"/>
                  <a:pt x="30" y="82"/>
                  <a:pt x="30" y="82"/>
                </a:cubicBezTo>
                <a:cubicBezTo>
                  <a:pt x="29" y="82"/>
                  <a:pt x="27" y="84"/>
                  <a:pt x="27" y="85"/>
                </a:cubicBezTo>
                <a:cubicBezTo>
                  <a:pt x="27" y="87"/>
                  <a:pt x="28" y="88"/>
                  <a:pt x="29" y="89"/>
                </a:cubicBezTo>
                <a:cubicBezTo>
                  <a:pt x="21" y="133"/>
                  <a:pt x="21" y="133"/>
                  <a:pt x="21" y="133"/>
                </a:cubicBezTo>
                <a:cubicBezTo>
                  <a:pt x="41" y="133"/>
                  <a:pt x="41" y="133"/>
                  <a:pt x="41" y="133"/>
                </a:cubicBezTo>
                <a:cubicBezTo>
                  <a:pt x="33" y="89"/>
                  <a:pt x="33" y="89"/>
                  <a:pt x="33" y="89"/>
                </a:cubicBezTo>
                <a:cubicBezTo>
                  <a:pt x="34" y="88"/>
                  <a:pt x="35" y="87"/>
                  <a:pt x="35" y="85"/>
                </a:cubicBezTo>
                <a:cubicBezTo>
                  <a:pt x="35" y="84"/>
                  <a:pt x="34" y="82"/>
                  <a:pt x="32" y="82"/>
                </a:cubicBezTo>
                <a:cubicBezTo>
                  <a:pt x="32" y="70"/>
                  <a:pt x="32" y="70"/>
                  <a:pt x="32" y="70"/>
                </a:cubicBezTo>
                <a:cubicBezTo>
                  <a:pt x="57" y="86"/>
                  <a:pt x="57" y="86"/>
                  <a:pt x="57" y="86"/>
                </a:cubicBezTo>
                <a:cubicBezTo>
                  <a:pt x="57" y="85"/>
                  <a:pt x="57" y="85"/>
                  <a:pt x="57" y="85"/>
                </a:cubicBezTo>
                <a:cubicBezTo>
                  <a:pt x="57" y="87"/>
                  <a:pt x="57" y="89"/>
                  <a:pt x="58" y="92"/>
                </a:cubicBezTo>
                <a:cubicBezTo>
                  <a:pt x="60" y="100"/>
                  <a:pt x="64" y="100"/>
                  <a:pt x="67" y="109"/>
                </a:cubicBezTo>
                <a:cubicBezTo>
                  <a:pt x="67" y="109"/>
                  <a:pt x="67" y="110"/>
                  <a:pt x="67" y="110"/>
                </a:cubicBezTo>
                <a:cubicBezTo>
                  <a:pt x="67" y="110"/>
                  <a:pt x="67" y="110"/>
                  <a:pt x="67" y="110"/>
                </a:cubicBezTo>
                <a:cubicBezTo>
                  <a:pt x="66" y="111"/>
                  <a:pt x="66" y="113"/>
                  <a:pt x="65" y="113"/>
                </a:cubicBezTo>
                <a:cubicBezTo>
                  <a:pt x="61" y="114"/>
                  <a:pt x="61" y="116"/>
                  <a:pt x="62" y="118"/>
                </a:cubicBezTo>
                <a:cubicBezTo>
                  <a:pt x="62" y="120"/>
                  <a:pt x="65" y="133"/>
                  <a:pt x="66" y="138"/>
                </a:cubicBezTo>
                <a:cubicBezTo>
                  <a:pt x="67" y="141"/>
                  <a:pt x="70" y="144"/>
                  <a:pt x="70" y="148"/>
                </a:cubicBezTo>
                <a:cubicBezTo>
                  <a:pt x="72" y="155"/>
                  <a:pt x="75" y="161"/>
                  <a:pt x="80" y="166"/>
                </a:cubicBezTo>
                <a:cubicBezTo>
                  <a:pt x="81" y="167"/>
                  <a:pt x="82" y="169"/>
                  <a:pt x="82" y="170"/>
                </a:cubicBezTo>
                <a:cubicBezTo>
                  <a:pt x="81" y="175"/>
                  <a:pt x="81" y="181"/>
                  <a:pt x="80" y="186"/>
                </a:cubicBezTo>
                <a:cubicBezTo>
                  <a:pt x="80" y="187"/>
                  <a:pt x="78" y="189"/>
                  <a:pt x="77" y="189"/>
                </a:cubicBezTo>
                <a:cubicBezTo>
                  <a:pt x="73" y="190"/>
                  <a:pt x="72" y="193"/>
                  <a:pt x="71" y="195"/>
                </a:cubicBezTo>
                <a:cubicBezTo>
                  <a:pt x="70" y="199"/>
                  <a:pt x="69" y="203"/>
                  <a:pt x="67" y="206"/>
                </a:cubicBezTo>
                <a:cubicBezTo>
                  <a:pt x="67" y="207"/>
                  <a:pt x="65" y="209"/>
                  <a:pt x="64" y="209"/>
                </a:cubicBezTo>
                <a:cubicBezTo>
                  <a:pt x="56" y="212"/>
                  <a:pt x="49" y="214"/>
                  <a:pt x="41" y="217"/>
                </a:cubicBezTo>
                <a:cubicBezTo>
                  <a:pt x="33" y="220"/>
                  <a:pt x="12" y="233"/>
                  <a:pt x="4" y="237"/>
                </a:cubicBezTo>
                <a:cubicBezTo>
                  <a:pt x="0" y="239"/>
                  <a:pt x="2" y="256"/>
                  <a:pt x="2" y="256"/>
                </a:cubicBezTo>
                <a:cubicBezTo>
                  <a:pt x="235" y="256"/>
                  <a:pt x="235" y="256"/>
                  <a:pt x="235" y="256"/>
                </a:cubicBezTo>
                <a:cubicBezTo>
                  <a:pt x="235" y="256"/>
                  <a:pt x="238" y="238"/>
                  <a:pt x="233" y="236"/>
                </a:cubicBezTo>
                <a:close/>
              </a:path>
            </a:pathLst>
          </a:custGeom>
          <a:solidFill>
            <a:srgbClr val="003142"/>
          </a:solidFill>
          <a:ln>
            <a:noFill/>
          </a:ln>
        </p:spPr>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2020/4/17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2020/4/17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2020/4/17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2020/4/17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2020/4/17</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
        <p:nvSpPr>
          <p:cNvPr id="9" name="矩形 8"/>
          <p:cNvSpPr/>
          <p:nvPr userDrawn="1"/>
        </p:nvSpPr>
        <p:spPr>
          <a:xfrm>
            <a:off x="6228185" y="17117366"/>
            <a:ext cx="827801" cy="368028"/>
          </a:xfrm>
          <a:prstGeom prst="rect">
            <a:avLst/>
          </a:prstGeom>
          <a:noFill/>
          <a:ln w="25400" cap="flat" cmpd="sng" algn="ctr">
            <a:noFill/>
            <a:prstDash val="solid"/>
          </a:ln>
          <a:effectLst/>
        </p:spPr>
        <p:txBody>
          <a:bodyPr rtlCol="0" anchor="ctr"/>
          <a:lstStyle/>
          <a:p>
            <a:pPr marL="0" marR="0" lvl="0" indent="0" defTabSz="914377" eaLnBrk="1" fontAlgn="auto" latinLnBrk="0" hangingPunct="1">
              <a:lnSpc>
                <a:spcPct val="100000"/>
              </a:lnSpc>
              <a:spcBef>
                <a:spcPts val="0"/>
              </a:spcBef>
              <a:spcAft>
                <a:spcPts val="0"/>
              </a:spcAft>
              <a:buClrTx/>
              <a:buSzTx/>
              <a:buFontTx/>
              <a:buNone/>
              <a:defRPr/>
            </a:pP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PPT</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模板下载：</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2"/>
              </a:rPr>
              <a:t>www.1ppt.com/moban/</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行业</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PPT</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模板：</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3"/>
              </a:rPr>
              <a:t>www.1ppt.com/hangye/</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377" eaLnBrk="1" fontAlgn="auto" latinLnBrk="0" hangingPunct="1">
              <a:lnSpc>
                <a:spcPct val="100000"/>
              </a:lnSpc>
              <a:spcBef>
                <a:spcPts val="0"/>
              </a:spcBef>
              <a:spcAft>
                <a:spcPts val="0"/>
              </a:spcAft>
              <a:buClrTx/>
              <a:buSzTx/>
              <a:buFontTx/>
              <a:buNone/>
              <a:defRPr/>
            </a:pP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节日</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PPT</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模板：</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4"/>
              </a:rPr>
              <a:t>www.1ppt.com/jieri/</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PPT</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素材下载：</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5"/>
              </a:rPr>
              <a:t>www.1ppt.com/sucai/</a:t>
            </a:r>
            <a:endPar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endParaRPr>
          </a:p>
          <a:p>
            <a:pPr marL="0" marR="0" lvl="0" indent="0" defTabSz="914377" eaLnBrk="1" fontAlgn="auto" latinLnBrk="0" hangingPunct="1">
              <a:lnSpc>
                <a:spcPct val="100000"/>
              </a:lnSpc>
              <a:spcBef>
                <a:spcPts val="0"/>
              </a:spcBef>
              <a:spcAft>
                <a:spcPts val="0"/>
              </a:spcAft>
              <a:buClrTx/>
              <a:buSzTx/>
              <a:buFontTx/>
              <a:buNone/>
              <a:defRPr/>
            </a:pP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PPT</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背景图片：</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6"/>
              </a:rPr>
              <a:t>www.1ppt.com/beijing/</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PPT</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图表下载：</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7"/>
              </a:rPr>
              <a:t>www.1ppt.com/tubiao/</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377" eaLnBrk="1" fontAlgn="auto" latinLnBrk="0" hangingPunct="1">
              <a:lnSpc>
                <a:spcPct val="100000"/>
              </a:lnSpc>
              <a:spcBef>
                <a:spcPts val="0"/>
              </a:spcBef>
              <a:spcAft>
                <a:spcPts val="0"/>
              </a:spcAft>
              <a:buClrTx/>
              <a:buSzTx/>
              <a:buFontTx/>
              <a:buNone/>
              <a:defRPr/>
            </a:pP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优秀</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PPT</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下载：</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8"/>
              </a:rPr>
              <a:t>www.1ppt.com/xiazai/</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PPT</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教程： </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9"/>
              </a:rPr>
              <a:t>www.1ppt.com/powerpoint/</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377" eaLnBrk="1" fontAlgn="auto" latinLnBrk="0" hangingPunct="1">
              <a:lnSpc>
                <a:spcPct val="100000"/>
              </a:lnSpc>
              <a:spcBef>
                <a:spcPts val="0"/>
              </a:spcBef>
              <a:spcAft>
                <a:spcPts val="0"/>
              </a:spcAft>
              <a:buClrTx/>
              <a:buSzTx/>
              <a:buFontTx/>
              <a:buNone/>
              <a:defRPr/>
            </a:pP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Word</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教程： </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0"/>
              </a:rPr>
              <a:t>www.1ppt.com/word/</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Excel</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教程：</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1"/>
              </a:rPr>
              <a:t>www.1ppt.com/excel/</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377" eaLnBrk="1" fontAlgn="auto" latinLnBrk="0" hangingPunct="1">
              <a:lnSpc>
                <a:spcPct val="100000"/>
              </a:lnSpc>
              <a:spcBef>
                <a:spcPts val="0"/>
              </a:spcBef>
              <a:spcAft>
                <a:spcPts val="0"/>
              </a:spcAft>
              <a:buClrTx/>
              <a:buSzTx/>
              <a:buFontTx/>
              <a:buNone/>
              <a:defRPr/>
            </a:pP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资料下载：</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2"/>
              </a:rPr>
              <a:t>www.1ppt.com/ziliao/</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PPT</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课件下载：</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3"/>
              </a:rPr>
              <a:t>www.1ppt.com/kejian/</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377" eaLnBrk="1" fontAlgn="auto" latinLnBrk="0" hangingPunct="1">
              <a:lnSpc>
                <a:spcPct val="100000"/>
              </a:lnSpc>
              <a:spcBef>
                <a:spcPts val="0"/>
              </a:spcBef>
              <a:spcAft>
                <a:spcPts val="0"/>
              </a:spcAft>
              <a:buClrTx/>
              <a:buSzTx/>
              <a:buFontTx/>
              <a:buNone/>
              <a:defRPr/>
            </a:pP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范文下载：</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4"/>
              </a:rPr>
              <a:t>www.1ppt.com/fanwen/</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试卷下载：</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5"/>
              </a:rPr>
              <a:t>www.1ppt.com/shiti/</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377" eaLnBrk="1" fontAlgn="auto" latinLnBrk="0" hangingPunct="1">
              <a:lnSpc>
                <a:spcPct val="100000"/>
              </a:lnSpc>
              <a:spcBef>
                <a:spcPts val="0"/>
              </a:spcBef>
              <a:spcAft>
                <a:spcPts val="0"/>
              </a:spcAft>
              <a:buClrTx/>
              <a:buSzTx/>
              <a:buFontTx/>
              <a:buNone/>
              <a:defRPr/>
            </a:pP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教案下载：</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6"/>
              </a:rPr>
              <a:t>www.1ppt.com/jiaoan/</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r>
              <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字体下载：</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hlinkClick r:id="rId17"/>
              </a:rPr>
              <a:t>www.1ppt.com/ziti/</a:t>
            </a: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p>
          <a:p>
            <a:pPr marL="0" marR="0" lvl="0" indent="0" defTabSz="914377" eaLnBrk="1" fontAlgn="auto" latinLnBrk="0" hangingPunct="1">
              <a:lnSpc>
                <a:spcPct val="100000"/>
              </a:lnSpc>
              <a:spcBef>
                <a:spcPts val="0"/>
              </a:spcBef>
              <a:spcAft>
                <a:spcPts val="0"/>
              </a:spcAft>
              <a:buClrTx/>
              <a:buSzTx/>
              <a:buFontTx/>
              <a:buNone/>
              <a:defRPr/>
            </a:pPr>
            <a:r>
              <a:rPr kumimoji="0" lang="en-US" altLang="zh-CN"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rPr>
              <a:t>  </a:t>
            </a:r>
            <a:endParaRPr kumimoji="0" lang="zh-CN" altLang="en-US" sz="133" b="0" i="0" u="none" strike="noStrike" kern="0" cap="none" spc="0" normalizeH="0" baseline="0" noProof="0" dirty="0">
              <a:ln>
                <a:noFill/>
              </a:ln>
              <a:solidFill>
                <a:srgbClr val="EEECE1">
                  <a:lumMod val="25000"/>
                </a:srgbClr>
              </a:solidFill>
              <a:effectLst/>
              <a:uLnTx/>
              <a:uFillTx/>
              <a:latin typeface="Calibri" panose="020F0502020204030204"/>
              <a:ea typeface="宋体" panose="02010600030101010101" pitchFamily="2" charset="-122"/>
              <a:cs typeface="+mn-cs"/>
            </a:endParaRPr>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2020/4/17</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microsoft.com/office/2007/relationships/hdphoto" Target="../media/hdphoto1.wdp"/><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jpe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cstate="screen">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2020/4/17</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pic>
        <p:nvPicPr>
          <p:cNvPr id="8" name="图片 7"/>
          <p:cNvPicPr>
            <a:picLocks noChangeAspect="1"/>
          </p:cNvPicPr>
          <p:nvPr userDrawn="1"/>
        </p:nvPicPr>
        <p:blipFill>
          <a:blip r:embed="rId12" cstate="screen">
            <a:extLst>
              <a:ext uri="{BEBA8EAE-BF5A-486C-A8C5-ECC9F3942E4B}">
                <a14:imgProps xmlns:a14="http://schemas.microsoft.com/office/drawing/2010/main">
                  <a14:imgLayer r:embed="rId13">
                    <a14:imgEffect>
                      <a14:brightnessContrast contrast="-20000"/>
                    </a14:imgEffect>
                  </a14:imgLayer>
                </a14:imgProps>
              </a:ext>
            </a:extLst>
          </a:blip>
          <a:stretch>
            <a:fillRect/>
          </a:stretch>
        </p:blipFill>
        <p:spPr>
          <a:xfrm>
            <a:off x="1" y="0"/>
            <a:ext cx="9145588" cy="5145088"/>
          </a:xfrm>
          <a:prstGeom prst="rect">
            <a:avLst/>
          </a:prstGeom>
        </p:spPr>
      </p:pic>
      <p:sp>
        <p:nvSpPr>
          <p:cNvPr id="9" name="矩形 8"/>
          <p:cNvSpPr/>
          <p:nvPr userDrawn="1"/>
        </p:nvSpPr>
        <p:spPr>
          <a:xfrm>
            <a:off x="1" y="0"/>
            <a:ext cx="9145588" cy="5145088"/>
          </a:xfrm>
          <a:prstGeom prst="rect">
            <a:avLst/>
          </a:prstGeom>
          <a:gradFill flip="none" rotWithShape="1">
            <a:gsLst>
              <a:gs pos="0">
                <a:schemeClr val="bg1">
                  <a:alpha val="55000"/>
                </a:schemeClr>
              </a:gs>
              <a:gs pos="71000">
                <a:schemeClr val="bg1">
                  <a:lumMod val="9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52" tIns="45727" rIns="91452" bIns="45727" numCol="1" spcCol="0" rtlCol="0" fromWordArt="0" anchor="ctr" anchorCtr="0" forceAA="0" compatLnSpc="1">
            <a:noAutofit/>
          </a:bodyPr>
          <a:lstStyle/>
          <a:p>
            <a:pPr algn="ctr"/>
            <a:endParaRPr lang="zh-CN" altLang="en-US" sz="180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xmlns:p14="http://schemas.microsoft.com/office/powerpoint/2010/main">
    <mc:Choice Requires="p14">
      <p:transition spd="med" p14:dur="699">
        <p:fade/>
      </p:transition>
    </mc:Choice>
    <mc:Fallback xmlns="">
      <p:transition spd="med">
        <p:fade/>
      </p:transition>
    </mc:Fallback>
  </mc:AlternateContent>
  <p:txStyles>
    <p:titleStyle>
      <a:lvl1pPr algn="ctr" defTabSz="914377" rtl="0" eaLnBrk="1" latinLnBrk="0" hangingPunct="1">
        <a:spcBef>
          <a:spcPct val="0"/>
        </a:spcBef>
        <a:buNone/>
        <a:defRPr sz="4400" kern="1200">
          <a:solidFill>
            <a:schemeClr val="tx1"/>
          </a:solidFill>
          <a:latin typeface="+mj-lt"/>
          <a:ea typeface="+mj-ea"/>
          <a:cs typeface="+mj-cs"/>
        </a:defRPr>
      </a:lvl1pPr>
    </p:titleStyle>
    <p:bodyStyle>
      <a:lvl1pPr marL="342891" indent="-342891" algn="l" defTabSz="914377"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32" indent="-285744" algn="l" defTabSz="914377"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2971" indent="-228594" algn="l" defTabSz="914377"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160"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349"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537"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726"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8914"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103" indent="-228594" algn="l" defTabSz="914377"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8" Type="http://schemas.openxmlformats.org/officeDocument/2006/relationships/image" Target="../media/image23.emf"/><Relationship Id="rId13" Type="http://schemas.openxmlformats.org/officeDocument/2006/relationships/image" Target="../media/image28.png"/><Relationship Id="rId3" Type="http://schemas.openxmlformats.org/officeDocument/2006/relationships/notesSlide" Target="../notesSlides/notesSlide16.xml"/><Relationship Id="rId7" Type="http://schemas.openxmlformats.org/officeDocument/2006/relationships/package" Target="../embeddings/Microsoft_Visio___5.vsdx"/><Relationship Id="rId12" Type="http://schemas.openxmlformats.org/officeDocument/2006/relationships/image" Target="../media/image27.png"/><Relationship Id="rId2" Type="http://schemas.openxmlformats.org/officeDocument/2006/relationships/slideLayout" Target="../slideLayouts/slideLayout1.xml"/><Relationship Id="rId1" Type="http://schemas.openxmlformats.org/officeDocument/2006/relationships/vmlDrawing" Target="../drawings/vmlDrawing5.vml"/><Relationship Id="rId6" Type="http://schemas.openxmlformats.org/officeDocument/2006/relationships/image" Target="../media/image22.emf"/><Relationship Id="rId11" Type="http://schemas.openxmlformats.org/officeDocument/2006/relationships/image" Target="../media/image26.png"/><Relationship Id="rId5" Type="http://schemas.openxmlformats.org/officeDocument/2006/relationships/package" Target="../embeddings/Microsoft_Visio___4.vsdx"/><Relationship Id="rId10" Type="http://schemas.openxmlformats.org/officeDocument/2006/relationships/image" Target="../media/image25.png"/><Relationship Id="rId4" Type="http://schemas.openxmlformats.org/officeDocument/2006/relationships/image" Target="../media/image8.png"/><Relationship Id="rId9"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7.xml"/><Relationship Id="rId1" Type="http://schemas.openxmlformats.org/officeDocument/2006/relationships/slideLayout" Target="../slideLayouts/slideLayout1.xml"/><Relationship Id="rId4" Type="http://schemas.openxmlformats.org/officeDocument/2006/relationships/image" Target="../media/image29.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1.xml"/><Relationship Id="rId5" Type="http://schemas.openxmlformats.org/officeDocument/2006/relationships/image" Target="../media/image31.png"/><Relationship Id="rId4" Type="http://schemas.openxmlformats.org/officeDocument/2006/relationships/image" Target="../media/image30.png"/></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33.png"/><Relationship Id="rId4" Type="http://schemas.openxmlformats.org/officeDocument/2006/relationships/image" Target="../media/image32.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hemeOverride" Target="../theme/themeOverride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2.xml"/><Relationship Id="rId1" Type="http://schemas.openxmlformats.org/officeDocument/2006/relationships/themeOverride" Target="../theme/themeOverride4.xml"/></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2.xml"/><Relationship Id="rId1" Type="http://schemas.openxmlformats.org/officeDocument/2006/relationships/slideLayout" Target="../slideLayouts/slideLayout1.xml"/><Relationship Id="rId4" Type="http://schemas.openxmlformats.org/officeDocument/2006/relationships/image" Target="../media/image34.png"/></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1.xml"/><Relationship Id="rId5" Type="http://schemas.openxmlformats.org/officeDocument/2006/relationships/image" Target="../media/image36.png"/><Relationship Id="rId4" Type="http://schemas.openxmlformats.org/officeDocument/2006/relationships/image" Target="../media/image35.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1.xml"/><Relationship Id="rId4" Type="http://schemas.openxmlformats.org/officeDocument/2006/relationships/image" Target="../media/image38.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9.xml"/><Relationship Id="rId1" Type="http://schemas.openxmlformats.org/officeDocument/2006/relationships/themeOverride" Target="../theme/themeOverride5.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hemeOverride" Target="../theme/themeOverride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vmlDrawing" Target="../drawings/vmlDrawing1.vml"/><Relationship Id="rId6" Type="http://schemas.openxmlformats.org/officeDocument/2006/relationships/image" Target="../media/image8.png"/><Relationship Id="rId5" Type="http://schemas.openxmlformats.org/officeDocument/2006/relationships/image" Target="../media/image9.emf"/><Relationship Id="rId4" Type="http://schemas.openxmlformats.org/officeDocument/2006/relationships/package" Target="../embeddings/Microsoft_Visio___.vsdx"/></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xml"/><Relationship Id="rId1" Type="http://schemas.openxmlformats.org/officeDocument/2006/relationships/vmlDrawing" Target="../drawings/vmlDrawing2.vml"/><Relationship Id="rId6" Type="http://schemas.openxmlformats.org/officeDocument/2006/relationships/image" Target="../media/image8.png"/><Relationship Id="rId5" Type="http://schemas.openxmlformats.org/officeDocument/2006/relationships/image" Target="../media/image9.emf"/><Relationship Id="rId4" Type="http://schemas.openxmlformats.org/officeDocument/2006/relationships/package" Target="../embeddings/Microsoft_Visio___1.vsdx"/></Relationships>
</file>

<file path=ppt/slides/_rels/slide7.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7.xml"/><Relationship Id="rId7" Type="http://schemas.openxmlformats.org/officeDocument/2006/relationships/image" Target="../media/image11.png"/><Relationship Id="rId2" Type="http://schemas.openxmlformats.org/officeDocument/2006/relationships/slideLayout" Target="../slideLayouts/slideLayout1.xml"/><Relationship Id="rId1" Type="http://schemas.openxmlformats.org/officeDocument/2006/relationships/vmlDrawing" Target="../drawings/vmlDrawing3.vml"/><Relationship Id="rId6" Type="http://schemas.openxmlformats.org/officeDocument/2006/relationships/image" Target="../media/image10.png"/><Relationship Id="rId5" Type="http://schemas.openxmlformats.org/officeDocument/2006/relationships/image" Target="../media/image9.emf"/><Relationship Id="rId4" Type="http://schemas.openxmlformats.org/officeDocument/2006/relationships/package" Target="../embeddings/Microsoft_Visio___2.vsdx"/></Relationships>
</file>

<file path=ppt/slides/_rels/slide8.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notesSlide" Target="../notesSlides/notesSlide8.xml"/><Relationship Id="rId7" Type="http://schemas.openxmlformats.org/officeDocument/2006/relationships/image" Target="../media/image13.png"/><Relationship Id="rId2" Type="http://schemas.openxmlformats.org/officeDocument/2006/relationships/slideLayout" Target="../slideLayouts/slideLayout1.xml"/><Relationship Id="rId1" Type="http://schemas.openxmlformats.org/officeDocument/2006/relationships/vmlDrawing" Target="../drawings/vmlDrawing4.vml"/><Relationship Id="rId6" Type="http://schemas.openxmlformats.org/officeDocument/2006/relationships/image" Target="../media/image12.png"/><Relationship Id="rId5" Type="http://schemas.openxmlformats.org/officeDocument/2006/relationships/image" Target="../media/image9.emf"/><Relationship Id="rId4" Type="http://schemas.openxmlformats.org/officeDocument/2006/relationships/package" Target="../embeddings/Microsoft_Visio___3.vsdx"/></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395536" y="1455627"/>
            <a:ext cx="8352928" cy="2268252"/>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3142"/>
              </a:solidFill>
              <a:cs typeface="+mn-ea"/>
              <a:sym typeface="+mn-lt"/>
            </a:endParaRPr>
          </a:p>
        </p:txBody>
      </p:sp>
      <p:sp>
        <p:nvSpPr>
          <p:cNvPr id="16" name="TextBox 26"/>
          <p:cNvSpPr txBox="1"/>
          <p:nvPr/>
        </p:nvSpPr>
        <p:spPr>
          <a:xfrm>
            <a:off x="2894666" y="3059087"/>
            <a:ext cx="3354671" cy="338554"/>
          </a:xfrm>
          <a:prstGeom prst="rect">
            <a:avLst/>
          </a:prstGeom>
          <a:noFill/>
        </p:spPr>
        <p:txBody>
          <a:bodyPr wrap="square" rtlCol="0">
            <a:spAutoFit/>
          </a:bodyPr>
          <a:lstStyle/>
          <a:p>
            <a:r>
              <a:rPr lang="en-US" sz="1600" b="1" dirty="0" err="1">
                <a:solidFill>
                  <a:schemeClr val="bg1"/>
                </a:solidFill>
                <a:latin typeface="微软雅黑 Light" panose="020B0502040204020203" charset="-122"/>
                <a:ea typeface="微软雅黑 Light" panose="020B0502040204020203" charset="-122"/>
                <a:cs typeface="+mn-ea"/>
                <a:sym typeface="+mn-lt"/>
              </a:rPr>
              <a:t>SysML</a:t>
            </a:r>
            <a:r>
              <a:rPr lang="en-US" sz="1600" b="1" dirty="0">
                <a:solidFill>
                  <a:schemeClr val="bg1"/>
                </a:solidFill>
                <a:latin typeface="微软雅黑 Light" panose="020B0502040204020203" charset="-122"/>
                <a:ea typeface="微软雅黑 Light" panose="020B0502040204020203" charset="-122"/>
                <a:cs typeface="+mn-ea"/>
                <a:sym typeface="+mn-lt"/>
              </a:rPr>
              <a:t> 2019, Facebook AI Research</a:t>
            </a:r>
            <a:endParaRPr sz="1600" b="1" dirty="0">
              <a:solidFill>
                <a:schemeClr val="bg1"/>
              </a:solidFill>
              <a:latin typeface="微软雅黑 Light" panose="020B0502040204020203" charset="-122"/>
              <a:ea typeface="微软雅黑 Light" panose="020B0502040204020203" charset="-122"/>
              <a:cs typeface="+mn-ea"/>
              <a:sym typeface="+mn-lt"/>
            </a:endParaRPr>
          </a:p>
        </p:txBody>
      </p:sp>
      <p:sp>
        <p:nvSpPr>
          <p:cNvPr id="25" name="矩形 24"/>
          <p:cNvSpPr/>
          <p:nvPr/>
        </p:nvSpPr>
        <p:spPr>
          <a:xfrm>
            <a:off x="395537" y="1830383"/>
            <a:ext cx="8624401" cy="1078950"/>
          </a:xfrm>
          <a:prstGeom prst="rect">
            <a:avLst/>
          </a:prstGeom>
        </p:spPr>
        <p:txBody>
          <a:bodyPr wrap="square">
            <a:spAutoFit/>
          </a:bodyPr>
          <a:lstStyle/>
          <a:p>
            <a:pPr algn="ctr">
              <a:lnSpc>
                <a:spcPct val="120000"/>
              </a:lnSpc>
              <a:defRPr/>
            </a:pPr>
            <a:r>
              <a:rPr lang="en-US" sz="2800" b="1" spc="300" dirty="0" err="1">
                <a:solidFill>
                  <a:schemeClr val="bg1"/>
                </a:solidFill>
                <a:cs typeface="+mn-ea"/>
                <a:sym typeface="+mn-lt"/>
              </a:rPr>
              <a:t>PyTorch-BigGraph</a:t>
            </a:r>
            <a:r>
              <a:rPr lang="en-US" sz="2800" b="1" spc="300" dirty="0">
                <a:solidFill>
                  <a:schemeClr val="bg1"/>
                </a:solidFill>
                <a:cs typeface="+mn-ea"/>
                <a:sym typeface="+mn-lt"/>
              </a:rPr>
              <a:t>: </a:t>
            </a:r>
          </a:p>
          <a:p>
            <a:pPr>
              <a:lnSpc>
                <a:spcPct val="120000"/>
              </a:lnSpc>
              <a:defRPr/>
            </a:pPr>
            <a:r>
              <a:rPr lang="en-US" altLang="zh-CN" sz="2800" b="1" spc="300" dirty="0">
                <a:solidFill>
                  <a:schemeClr val="bg1"/>
                </a:solidFill>
                <a:cs typeface="+mn-ea"/>
                <a:sym typeface="+mn-lt"/>
              </a:rPr>
              <a:t>A Large-Scale Graph Embedding System</a:t>
            </a:r>
            <a:endParaRPr sz="2800" b="1" spc="300" dirty="0">
              <a:solidFill>
                <a:schemeClr val="bg1"/>
              </a:solidFill>
              <a:cs typeface="+mn-ea"/>
              <a:sym typeface="+mn-lt"/>
            </a:endParaRPr>
          </a:p>
        </p:txBody>
      </p:sp>
      <p:grpSp>
        <p:nvGrpSpPr>
          <p:cNvPr id="8" name="组合 7"/>
          <p:cNvGrpSpPr/>
          <p:nvPr/>
        </p:nvGrpSpPr>
        <p:grpSpPr>
          <a:xfrm>
            <a:off x="5004050" y="3458221"/>
            <a:ext cx="3528393" cy="531310"/>
            <a:chOff x="3563888" y="3453828"/>
            <a:chExt cx="2016224" cy="531310"/>
          </a:xfrm>
        </p:grpSpPr>
        <p:sp>
          <p:nvSpPr>
            <p:cNvPr id="11" name="矩形 10"/>
            <p:cNvSpPr/>
            <p:nvPr/>
          </p:nvSpPr>
          <p:spPr>
            <a:xfrm>
              <a:off x="3563888" y="3453828"/>
              <a:ext cx="2016224" cy="531310"/>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6" name="文本框 5"/>
            <p:cNvSpPr txBox="1"/>
            <p:nvPr/>
          </p:nvSpPr>
          <p:spPr>
            <a:xfrm>
              <a:off x="3803383" y="3555223"/>
              <a:ext cx="1379682" cy="369332"/>
            </a:xfrm>
            <a:prstGeom prst="rect">
              <a:avLst/>
            </a:prstGeom>
            <a:noFill/>
          </p:spPr>
          <p:txBody>
            <a:bodyPr wrap="none" rtlCol="0">
              <a:spAutoFit/>
            </a:bodyPr>
            <a:lstStyle/>
            <a:p>
              <a:r>
                <a:rPr lang="zh-CN" altLang="en-US" dirty="0">
                  <a:solidFill>
                    <a:schemeClr val="bg1"/>
                  </a:solidFill>
                  <a:latin typeface="+mn-ea"/>
                  <a:cs typeface="+mn-ea"/>
                  <a:sym typeface="+mn-lt"/>
                </a:rPr>
                <a:t>汤家凯       </a:t>
              </a:r>
              <a:r>
                <a:rPr lang="en-US" altLang="zh-CN" dirty="0">
                  <a:solidFill>
                    <a:schemeClr val="bg1"/>
                  </a:solidFill>
                  <a:latin typeface="+mn-ea"/>
                  <a:cs typeface="+mn-ea"/>
                  <a:sym typeface="+mn-lt"/>
                </a:rPr>
                <a:t>20</a:t>
              </a:r>
              <a:r>
                <a:rPr lang="en-US" dirty="0">
                  <a:solidFill>
                    <a:schemeClr val="bg1"/>
                  </a:solidFill>
                  <a:latin typeface="+mn-ea"/>
                  <a:cs typeface="+mn-ea"/>
                  <a:sym typeface="+mn-lt"/>
                </a:rPr>
                <a:t>20.</a:t>
              </a:r>
              <a:r>
                <a:rPr lang="en-US" altLang="zh-CN" dirty="0">
                  <a:solidFill>
                    <a:schemeClr val="bg1"/>
                  </a:solidFill>
                  <a:latin typeface="+mn-ea"/>
                  <a:cs typeface="+mn-ea"/>
                  <a:sym typeface="+mn-lt"/>
                </a:rPr>
                <a:t>4</a:t>
              </a:r>
              <a:r>
                <a:rPr lang="en-US" dirty="0">
                  <a:solidFill>
                    <a:schemeClr val="bg1"/>
                  </a:solidFill>
                  <a:latin typeface="+mn-ea"/>
                  <a:cs typeface="+mn-ea"/>
                  <a:sym typeface="+mn-lt"/>
                </a:rPr>
                <a:t>.</a:t>
              </a:r>
              <a:r>
                <a:rPr lang="en-US" altLang="zh-CN" dirty="0">
                  <a:solidFill>
                    <a:schemeClr val="bg1"/>
                  </a:solidFill>
                  <a:latin typeface="+mn-ea"/>
                  <a:cs typeface="+mn-ea"/>
                  <a:sym typeface="+mn-lt"/>
                </a:rPr>
                <a:t>17</a:t>
              </a:r>
              <a:endParaRPr lang="en-US" dirty="0">
                <a:solidFill>
                  <a:schemeClr val="bg1"/>
                </a:solidFill>
                <a:latin typeface="+mn-ea"/>
                <a:cs typeface="+mn-ea"/>
                <a:sym typeface="+mn-lt"/>
              </a:endParaRPr>
            </a:p>
          </p:txBody>
        </p:sp>
      </p:grpSp>
      <p:pic>
        <p:nvPicPr>
          <p:cNvPr id="21" name="图片 20"/>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860165" y="569595"/>
            <a:ext cx="1336040" cy="13360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500"/>
                                        <p:tgtEl>
                                          <p:spTgt spid="5"/>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25"/>
                                        </p:tgtEl>
                                        <p:attrNameLst>
                                          <p:attrName>style.visibility</p:attrName>
                                        </p:attrNameLst>
                                      </p:cBhvr>
                                      <p:to>
                                        <p:strVal val="visible"/>
                                      </p:to>
                                    </p:set>
                                    <p:animEffect transition="in" filter="wipe(left)">
                                      <p:cBhvr>
                                        <p:cTn id="11" dur="500"/>
                                        <p:tgtEl>
                                          <p:spTgt spid="25"/>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500"/>
                                        <p:tgtEl>
                                          <p:spTgt spid="16"/>
                                        </p:tgtEl>
                                      </p:cBhvr>
                                    </p:animEffect>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250" fill="hold"/>
                                        <p:tgtEl>
                                          <p:spTgt spid="8"/>
                                        </p:tgtEl>
                                        <p:attrNameLst>
                                          <p:attrName>ppt_w</p:attrName>
                                        </p:attrNameLst>
                                      </p:cBhvr>
                                      <p:tavLst>
                                        <p:tav tm="0">
                                          <p:val>
                                            <p:fltVal val="0"/>
                                          </p:val>
                                        </p:tav>
                                        <p:tav tm="100000">
                                          <p:val>
                                            <p:strVal val="#ppt_w"/>
                                          </p:val>
                                        </p:tav>
                                      </p:tavLst>
                                    </p:anim>
                                    <p:anim calcmode="lin" valueType="num">
                                      <p:cBhvr>
                                        <p:cTn id="20" dur="250" fill="hold"/>
                                        <p:tgtEl>
                                          <p:spTgt spid="8"/>
                                        </p:tgtEl>
                                        <p:attrNameLst>
                                          <p:attrName>ppt_h</p:attrName>
                                        </p:attrNameLst>
                                      </p:cBhvr>
                                      <p:tavLst>
                                        <p:tav tm="0">
                                          <p:val>
                                            <p:fltVal val="0"/>
                                          </p:val>
                                        </p:tav>
                                        <p:tav tm="100000">
                                          <p:val>
                                            <p:strVal val="#ppt_h"/>
                                          </p:val>
                                        </p:tav>
                                      </p:tavLst>
                                    </p:anim>
                                    <p:animEffect transition="in" filter="fade">
                                      <p:cBhvr>
                                        <p:cTn id="21" dur="25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ldLvl="0" animBg="1"/>
      <p:bldP spid="16" grpId="0"/>
      <p:bldP spid="2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502642" y="3458"/>
            <a:ext cx="3261981" cy="5143501"/>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3" name="组合 2"/>
          <p:cNvGrpSpPr/>
          <p:nvPr/>
        </p:nvGrpSpPr>
        <p:grpSpPr>
          <a:xfrm>
            <a:off x="1238010" y="1737368"/>
            <a:ext cx="3838047" cy="1266431"/>
            <a:chOff x="2678168" y="1809376"/>
            <a:chExt cx="3838047" cy="1266430"/>
          </a:xfrm>
        </p:grpSpPr>
        <p:sp>
          <p:nvSpPr>
            <p:cNvPr id="8" name="矩形 7"/>
            <p:cNvSpPr/>
            <p:nvPr/>
          </p:nvSpPr>
          <p:spPr>
            <a:xfrm>
              <a:off x="2678168" y="1809376"/>
              <a:ext cx="3838047" cy="1266430"/>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2" name="TextBox 48"/>
            <p:cNvSpPr txBox="1"/>
            <p:nvPr/>
          </p:nvSpPr>
          <p:spPr>
            <a:xfrm>
              <a:off x="2966201" y="2081996"/>
              <a:ext cx="3437758" cy="677108"/>
            </a:xfrm>
            <a:prstGeom prst="rect">
              <a:avLst/>
            </a:prstGeom>
            <a:noFill/>
          </p:spPr>
          <p:txBody>
            <a:bodyPr wrap="square" lIns="0" tIns="0" rIns="0" bIns="0" rtlCol="0">
              <a:spAutoFit/>
            </a:bodyPr>
            <a:lstStyle/>
            <a:p>
              <a:r>
                <a:rPr lang="zh-CN" altLang="en-US" sz="4400" b="1" dirty="0">
                  <a:solidFill>
                    <a:schemeClr val="bg1"/>
                  </a:solidFill>
                  <a:cs typeface="+mn-ea"/>
                  <a:sym typeface="+mn-lt"/>
                </a:rPr>
                <a:t> </a:t>
              </a:r>
              <a:r>
                <a:rPr lang="en-US" altLang="zh-CN" sz="2800" b="1" dirty="0" err="1">
                  <a:solidFill>
                    <a:schemeClr val="bg1"/>
                  </a:solidFill>
                  <a:cs typeface="+mn-ea"/>
                  <a:sym typeface="+mn-lt"/>
                </a:rPr>
                <a:t>PyTorch</a:t>
              </a:r>
              <a:r>
                <a:rPr lang="en-US" altLang="zh-CN" sz="2800" b="1" dirty="0">
                  <a:solidFill>
                    <a:schemeClr val="bg1"/>
                  </a:solidFill>
                  <a:cs typeface="+mn-ea"/>
                  <a:sym typeface="+mn-lt"/>
                </a:rPr>
                <a:t> </a:t>
              </a:r>
              <a:r>
                <a:rPr lang="en-US" altLang="zh-CN" sz="2800" b="1" dirty="0" err="1">
                  <a:solidFill>
                    <a:schemeClr val="bg1"/>
                  </a:solidFill>
                  <a:cs typeface="+mn-ea"/>
                  <a:sym typeface="+mn-lt"/>
                </a:rPr>
                <a:t>BigGraph</a:t>
              </a:r>
              <a:endParaRPr lang="zh-CN" altLang="en-US" sz="4400" b="1" dirty="0">
                <a:solidFill>
                  <a:schemeClr val="bg1"/>
                </a:solidFill>
                <a:cs typeface="+mn-ea"/>
                <a:sym typeface="+mn-lt"/>
              </a:endParaRPr>
            </a:p>
          </p:txBody>
        </p:sp>
      </p:grpSp>
      <p:sp>
        <p:nvSpPr>
          <p:cNvPr id="44" name="TextBox 48"/>
          <p:cNvSpPr txBox="1"/>
          <p:nvPr/>
        </p:nvSpPr>
        <p:spPr>
          <a:xfrm>
            <a:off x="1482337" y="195739"/>
            <a:ext cx="1484587" cy="1477328"/>
          </a:xfrm>
          <a:prstGeom prst="rect">
            <a:avLst/>
          </a:prstGeom>
          <a:noFill/>
        </p:spPr>
        <p:txBody>
          <a:bodyPr wrap="square" lIns="0" tIns="0" rIns="0" bIns="0" rtlCol="0">
            <a:spAutoFit/>
          </a:bodyPr>
          <a:lstStyle/>
          <a:p>
            <a:r>
              <a:rPr lang="en-US" altLang="zh-CN" sz="9600" dirty="0">
                <a:solidFill>
                  <a:schemeClr val="bg1"/>
                </a:solidFill>
                <a:cs typeface="+mn-ea"/>
                <a:sym typeface="+mn-lt"/>
              </a:rPr>
              <a:t>02</a:t>
            </a:r>
            <a:endParaRPr lang="en-GB" altLang="zh-CN" sz="9600" dirty="0">
              <a:solidFill>
                <a:schemeClr val="bg1"/>
              </a:solidFill>
              <a:cs typeface="+mn-ea"/>
              <a:sym typeface="+mn-lt"/>
            </a:endParaRPr>
          </a:p>
        </p:txBody>
      </p:sp>
      <p:sp>
        <p:nvSpPr>
          <p:cNvPr id="2" name="矩形 1"/>
          <p:cNvSpPr/>
          <p:nvPr/>
        </p:nvSpPr>
        <p:spPr>
          <a:xfrm>
            <a:off x="4716017" y="3291830"/>
            <a:ext cx="4029115" cy="1289905"/>
          </a:xfrm>
          <a:prstGeom prst="rect">
            <a:avLst/>
          </a:prstGeom>
        </p:spPr>
        <p:txBody>
          <a:bodyPr wrap="square">
            <a:spAutoFit/>
          </a:bodyPr>
          <a:lstStyle/>
          <a:p>
            <a:pPr marL="285744" indent="-285744">
              <a:lnSpc>
                <a:spcPct val="150000"/>
              </a:lnSpc>
              <a:buFont typeface="Arial" panose="020B0604020202020204" pitchFamily="34" charset="0"/>
              <a:buChar char="•"/>
            </a:pPr>
            <a:r>
              <a:rPr lang="en-US" altLang="zh-CN" dirty="0">
                <a:solidFill>
                  <a:srgbClr val="2C394C"/>
                </a:solidFill>
                <a:latin typeface="微软雅黑" panose="020B0503020204020204" pitchFamily="34" charset="-122"/>
                <a:ea typeface="微软雅黑" panose="020B0503020204020204" pitchFamily="34" charset="-122"/>
              </a:rPr>
              <a:t>Node Partition</a:t>
            </a:r>
          </a:p>
          <a:p>
            <a:pPr marL="285744" indent="-285744">
              <a:lnSpc>
                <a:spcPct val="150000"/>
              </a:lnSpc>
              <a:buFont typeface="Arial" panose="020B0604020202020204" pitchFamily="34" charset="0"/>
              <a:buChar char="•"/>
            </a:pPr>
            <a:r>
              <a:rPr lang="en-US" altLang="zh-CN" dirty="0">
                <a:solidFill>
                  <a:srgbClr val="2C394C"/>
                </a:solidFill>
                <a:latin typeface="微软雅黑" panose="020B0503020204020204" pitchFamily="34" charset="-122"/>
                <a:ea typeface="微软雅黑" panose="020B0503020204020204" pitchFamily="34" charset="-122"/>
              </a:rPr>
              <a:t>Distributed Training</a:t>
            </a:r>
          </a:p>
          <a:p>
            <a:pPr marL="285744" indent="-285744">
              <a:lnSpc>
                <a:spcPct val="150000"/>
              </a:lnSpc>
              <a:buFont typeface="Arial" panose="020B0604020202020204" pitchFamily="34" charset="0"/>
              <a:buChar char="•"/>
            </a:pPr>
            <a:r>
              <a:rPr lang="en-US" altLang="zh-CN" dirty="0">
                <a:solidFill>
                  <a:srgbClr val="2C394C"/>
                </a:solidFill>
                <a:latin typeface="微软雅黑" panose="020B0503020204020204" pitchFamily="34" charset="-122"/>
                <a:ea typeface="微软雅黑" panose="020B0503020204020204" pitchFamily="34" charset="-122"/>
              </a:rPr>
              <a:t>Batched Negative Sampling </a:t>
            </a:r>
            <a:endParaRPr lang="zh-CN" altLang="en-US" dirty="0">
              <a:solidFill>
                <a:srgbClr val="2C394C"/>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Horizontal)">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iterate type="lt">
                                    <p:tmPct val="30000"/>
                                  </p:iterate>
                                  <p:childTnLst>
                                    <p:set>
                                      <p:cBhvr>
                                        <p:cTn id="10" dur="1" fill="hold">
                                          <p:stCondLst>
                                            <p:cond delay="0"/>
                                          </p:stCondLst>
                                        </p:cTn>
                                        <p:tgtEl>
                                          <p:spTgt spid="44"/>
                                        </p:tgtEl>
                                        <p:attrNameLst>
                                          <p:attrName>style.visibility</p:attrName>
                                        </p:attrNameLst>
                                      </p:cBhvr>
                                      <p:to>
                                        <p:strVal val="visible"/>
                                      </p:to>
                                    </p:set>
                                    <p:animEffect transition="in" filter="wipe(left)">
                                      <p:cBhvr>
                                        <p:cTn id="11" dur="200"/>
                                        <p:tgtEl>
                                          <p:spTgt spid="44"/>
                                        </p:tgtEl>
                                      </p:cBhvr>
                                    </p:animEffect>
                                  </p:childTnLst>
                                </p:cTn>
                              </p:par>
                            </p:childTnLst>
                          </p:cTn>
                        </p:par>
                        <p:par>
                          <p:cTn id="12" fill="hold">
                            <p:stCondLst>
                              <p:cond delay="760"/>
                            </p:stCondLst>
                            <p:childTnLst>
                              <p:par>
                                <p:cTn id="13" presetID="10"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childTnLst>
                          </p:cTn>
                        </p:par>
                        <p:par>
                          <p:cTn id="16" fill="hold">
                            <p:stCondLst>
                              <p:cond delay="1260"/>
                            </p:stCondLst>
                            <p:childTnLst>
                              <p:par>
                                <p:cTn id="17" presetID="10" presetClass="entr" presetSubtype="0" fill="hold" nodeType="afterEffect">
                                  <p:stCondLst>
                                    <p:cond delay="0"/>
                                  </p:stCondLst>
                                  <p:childTnLst>
                                    <p:set>
                                      <p:cBhvr>
                                        <p:cTn id="18" dur="1" fill="hold">
                                          <p:stCondLst>
                                            <p:cond delay="0"/>
                                          </p:stCondLst>
                                        </p:cTn>
                                        <p:tgtEl>
                                          <p:spTgt spid="2">
                                            <p:txEl>
                                              <p:pRg st="0" end="0"/>
                                            </p:txEl>
                                          </p:spTgt>
                                        </p:tgtEl>
                                        <p:attrNameLst>
                                          <p:attrName>style.visibility</p:attrName>
                                        </p:attrNameLst>
                                      </p:cBhvr>
                                      <p:to>
                                        <p:strVal val="visible"/>
                                      </p:to>
                                    </p:set>
                                    <p:animEffect transition="in" filter="fade">
                                      <p:cBhvr>
                                        <p:cTn id="19" dur="500"/>
                                        <p:tgtEl>
                                          <p:spTgt spid="2">
                                            <p:txEl>
                                              <p:pRg st="0" end="0"/>
                                            </p:txEl>
                                          </p:spTgt>
                                        </p:tgtEl>
                                      </p:cBhvr>
                                    </p:animEffect>
                                  </p:childTnLst>
                                </p:cTn>
                              </p:par>
                            </p:childTnLst>
                          </p:cTn>
                        </p:par>
                        <p:par>
                          <p:cTn id="20" fill="hold">
                            <p:stCondLst>
                              <p:cond delay="1760"/>
                            </p:stCondLst>
                            <p:childTnLst>
                              <p:par>
                                <p:cTn id="21" presetID="10" presetClass="entr" presetSubtype="0" fill="hold" nodeType="afterEffect">
                                  <p:stCondLst>
                                    <p:cond delay="0"/>
                                  </p:stCondLst>
                                  <p:childTnLst>
                                    <p:set>
                                      <p:cBhvr>
                                        <p:cTn id="22" dur="1" fill="hold">
                                          <p:stCondLst>
                                            <p:cond delay="0"/>
                                          </p:stCondLst>
                                        </p:cTn>
                                        <p:tgtEl>
                                          <p:spTgt spid="2">
                                            <p:txEl>
                                              <p:pRg st="1" end="1"/>
                                            </p:txEl>
                                          </p:spTgt>
                                        </p:tgtEl>
                                        <p:attrNameLst>
                                          <p:attrName>style.visibility</p:attrName>
                                        </p:attrNameLst>
                                      </p:cBhvr>
                                      <p:to>
                                        <p:strVal val="visible"/>
                                      </p:to>
                                    </p:set>
                                    <p:animEffect transition="in" filter="fade">
                                      <p:cBhvr>
                                        <p:cTn id="23" dur="500"/>
                                        <p:tgtEl>
                                          <p:spTgt spid="2">
                                            <p:txEl>
                                              <p:pRg st="1" end="1"/>
                                            </p:txEl>
                                          </p:spTgt>
                                        </p:tgtEl>
                                      </p:cBhvr>
                                    </p:animEffect>
                                  </p:childTnLst>
                                </p:cTn>
                              </p:par>
                            </p:childTnLst>
                          </p:cTn>
                        </p:par>
                        <p:par>
                          <p:cTn id="24" fill="hold">
                            <p:stCondLst>
                              <p:cond delay="2260"/>
                            </p:stCondLst>
                            <p:childTnLst>
                              <p:par>
                                <p:cTn id="25" presetID="10" presetClass="entr" presetSubtype="0" fill="hold" nodeType="afterEffect">
                                  <p:stCondLst>
                                    <p:cond delay="0"/>
                                  </p:stCondLst>
                                  <p:childTnLst>
                                    <p:set>
                                      <p:cBhvr>
                                        <p:cTn id="26" dur="1" fill="hold">
                                          <p:stCondLst>
                                            <p:cond delay="0"/>
                                          </p:stCondLst>
                                        </p:cTn>
                                        <p:tgtEl>
                                          <p:spTgt spid="2">
                                            <p:txEl>
                                              <p:pRg st="2" end="2"/>
                                            </p:txEl>
                                          </p:spTgt>
                                        </p:tgtEl>
                                        <p:attrNameLst>
                                          <p:attrName>style.visibility</p:attrName>
                                        </p:attrNameLst>
                                      </p:cBhvr>
                                      <p:to>
                                        <p:strVal val="visible"/>
                                      </p:to>
                                    </p:set>
                                    <p:animEffect transition="in" filter="fade">
                                      <p:cBhvr>
                                        <p:cTn id="27" dur="500"/>
                                        <p:tgtEl>
                                          <p:spTgt spid="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4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6500713" cy="523220"/>
          </a:xfrm>
          <a:prstGeom prst="rect">
            <a:avLst/>
          </a:prstGeom>
          <a:noFill/>
        </p:spPr>
        <p:txBody>
          <a:bodyPr wrap="square" rtlCol="0" anchor="t">
            <a:spAutoFit/>
          </a:bodyPr>
          <a:lstStyle/>
          <a:p>
            <a:r>
              <a:rPr lang="en-US" altLang="zh-CN" sz="2800" b="1" dirty="0" err="1">
                <a:solidFill>
                  <a:srgbClr val="2C394C"/>
                </a:solidFill>
                <a:cs typeface="+mn-ea"/>
              </a:rPr>
              <a:t>PyTorch</a:t>
            </a:r>
            <a:r>
              <a:rPr lang="en-US" altLang="zh-CN" sz="2800" b="1" dirty="0">
                <a:solidFill>
                  <a:srgbClr val="2C394C"/>
                </a:solidFill>
                <a:cs typeface="+mn-ea"/>
              </a:rPr>
              <a:t> </a:t>
            </a:r>
            <a:r>
              <a:rPr lang="en-US" altLang="zh-CN" sz="2800" b="1" dirty="0" err="1">
                <a:solidFill>
                  <a:srgbClr val="2C394C"/>
                </a:solidFill>
                <a:cs typeface="+mn-ea"/>
              </a:rPr>
              <a:t>BigGraph</a:t>
            </a:r>
            <a:r>
              <a:rPr lang="en-US" altLang="zh-CN" sz="2800" b="1" dirty="0">
                <a:solidFill>
                  <a:srgbClr val="2C394C"/>
                </a:solidFill>
                <a:cs typeface="+mn-ea"/>
              </a:rPr>
              <a:t>(PBG)</a:t>
            </a:r>
            <a:r>
              <a:rPr lang="zh-CN" altLang="en-US" sz="2800" b="1" dirty="0">
                <a:solidFill>
                  <a:srgbClr val="2C394C"/>
                </a:solidFill>
                <a:cs typeface="+mn-ea"/>
              </a:rPr>
              <a:t>优化</a:t>
            </a:r>
          </a:p>
        </p:txBody>
      </p:sp>
      <p:cxnSp>
        <p:nvCxnSpPr>
          <p:cNvPr id="5" name="直接连接符 4"/>
          <p:cNvCxnSpPr>
            <a:cxnSpLocks/>
            <a:endCxn id="28" idx="2"/>
          </p:cNvCxnSpPr>
          <p:nvPr/>
        </p:nvCxnSpPr>
        <p:spPr>
          <a:xfrm flipV="1">
            <a:off x="2555776" y="3241191"/>
            <a:ext cx="978223" cy="8092"/>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6" name="直接连接符 5"/>
          <p:cNvCxnSpPr>
            <a:cxnSpLocks/>
            <a:endCxn id="16" idx="2"/>
          </p:cNvCxnSpPr>
          <p:nvPr/>
        </p:nvCxnSpPr>
        <p:spPr>
          <a:xfrm>
            <a:off x="2399980" y="3812463"/>
            <a:ext cx="1134019" cy="767586"/>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cxnSp>
        <p:nvCxnSpPr>
          <p:cNvPr id="10" name="直接连接符 9"/>
          <p:cNvCxnSpPr>
            <a:cxnSpLocks/>
            <a:endCxn id="17" idx="2"/>
          </p:cNvCxnSpPr>
          <p:nvPr/>
        </p:nvCxnSpPr>
        <p:spPr>
          <a:xfrm flipV="1">
            <a:off x="2347184" y="1853463"/>
            <a:ext cx="1186815" cy="824548"/>
          </a:xfrm>
          <a:prstGeom prst="line">
            <a:avLst/>
          </a:prstGeom>
          <a:ln w="12700">
            <a:solidFill>
              <a:schemeClr val="bg1">
                <a:lumMod val="65000"/>
              </a:schemeClr>
            </a:solidFill>
            <a:prstDash val="dash"/>
            <a:headEnd type="none" w="lg" len="lg"/>
            <a:tailEnd type="triangle"/>
          </a:ln>
        </p:spPr>
        <p:style>
          <a:lnRef idx="1">
            <a:schemeClr val="accent1"/>
          </a:lnRef>
          <a:fillRef idx="0">
            <a:schemeClr val="accent1"/>
          </a:fillRef>
          <a:effectRef idx="0">
            <a:schemeClr val="accent1"/>
          </a:effectRef>
          <a:fontRef idx="minor">
            <a:schemeClr val="tx1"/>
          </a:fontRef>
        </p:style>
      </p:cxnSp>
      <p:grpSp>
        <p:nvGrpSpPr>
          <p:cNvPr id="25" name="组合 24"/>
          <p:cNvGrpSpPr/>
          <p:nvPr/>
        </p:nvGrpSpPr>
        <p:grpSpPr>
          <a:xfrm>
            <a:off x="322017" y="2115629"/>
            <a:ext cx="2237740" cy="2237740"/>
            <a:chOff x="5350" y="2613"/>
            <a:chExt cx="3524" cy="3524"/>
          </a:xfrm>
        </p:grpSpPr>
        <p:grpSp>
          <p:nvGrpSpPr>
            <p:cNvPr id="91" name="组合 90"/>
            <p:cNvGrpSpPr/>
            <p:nvPr/>
          </p:nvGrpSpPr>
          <p:grpSpPr>
            <a:xfrm>
              <a:off x="5350" y="2613"/>
              <a:ext cx="3524" cy="3524"/>
              <a:chOff x="3815003" y="3087488"/>
              <a:chExt cx="2237712" cy="2237713"/>
            </a:xfrm>
          </p:grpSpPr>
          <p:sp>
            <p:nvSpPr>
              <p:cNvPr id="92" name="椭圆 91"/>
              <p:cNvSpPr/>
              <p:nvPr/>
            </p:nvSpPr>
            <p:spPr>
              <a:xfrm>
                <a:off x="3993415" y="3271064"/>
                <a:ext cx="1872208" cy="187220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4"/>
              <p:cNvSpPr/>
              <p:nvPr/>
            </p:nvSpPr>
            <p:spPr>
              <a:xfrm>
                <a:off x="3815003" y="3087488"/>
                <a:ext cx="2237712" cy="2237713"/>
              </a:xfrm>
              <a:custGeom>
                <a:avLst/>
                <a:gdLst/>
                <a:ahLst/>
                <a:cxnLst/>
                <a:rect l="l" t="t" r="r" b="b"/>
                <a:pathLst>
                  <a:path w="2473262" h="2473262">
                    <a:moveTo>
                      <a:pt x="1236631" y="235688"/>
                    </a:moveTo>
                    <a:cubicBezTo>
                      <a:pt x="683825" y="235688"/>
                      <a:pt x="235688" y="683825"/>
                      <a:pt x="235688" y="1236631"/>
                    </a:cubicBezTo>
                    <a:cubicBezTo>
                      <a:pt x="235688" y="1789437"/>
                      <a:pt x="683825" y="2237574"/>
                      <a:pt x="1236631" y="2237574"/>
                    </a:cubicBezTo>
                    <a:cubicBezTo>
                      <a:pt x="1789437" y="2237574"/>
                      <a:pt x="2237574" y="1789437"/>
                      <a:pt x="2237574" y="1236631"/>
                    </a:cubicBezTo>
                    <a:cubicBezTo>
                      <a:pt x="2237574" y="683825"/>
                      <a:pt x="1789437" y="235688"/>
                      <a:pt x="1236631" y="235688"/>
                    </a:cubicBezTo>
                    <a:close/>
                    <a:moveTo>
                      <a:pt x="1236631" y="0"/>
                    </a:moveTo>
                    <a:cubicBezTo>
                      <a:pt x="1919603" y="0"/>
                      <a:pt x="2473262" y="553659"/>
                      <a:pt x="2473262" y="1236631"/>
                    </a:cubicBezTo>
                    <a:cubicBezTo>
                      <a:pt x="2473262" y="1919603"/>
                      <a:pt x="1919603" y="2473262"/>
                      <a:pt x="1236631" y="2473262"/>
                    </a:cubicBezTo>
                    <a:cubicBezTo>
                      <a:pt x="553659" y="2473262"/>
                      <a:pt x="0" y="1919603"/>
                      <a:pt x="0" y="1236631"/>
                    </a:cubicBezTo>
                    <a:cubicBezTo>
                      <a:pt x="0" y="553659"/>
                      <a:pt x="553659" y="0"/>
                      <a:pt x="1236631" y="0"/>
                    </a:cubicBezTo>
                    <a:close/>
                  </a:path>
                </a:pathLst>
              </a:cu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3" name="矩形 12"/>
            <p:cNvSpPr/>
            <p:nvPr/>
          </p:nvSpPr>
          <p:spPr>
            <a:xfrm>
              <a:off x="6319" y="3993"/>
              <a:ext cx="1573" cy="921"/>
            </a:xfrm>
            <a:prstGeom prst="rect">
              <a:avLst/>
            </a:prstGeom>
          </p:spPr>
          <p:txBody>
            <a:bodyPr wrap="none">
              <a:spAutoFit/>
            </a:bodyPr>
            <a:lstStyle/>
            <a:p>
              <a:r>
                <a:rPr lang="en-US" altLang="zh-CN" sz="3200" dirty="0">
                  <a:solidFill>
                    <a:schemeClr val="bg1"/>
                  </a:solidFill>
                  <a:latin typeface="微软雅黑" panose="020B0503020204020204" pitchFamily="34" charset="-122"/>
                  <a:ea typeface="微软雅黑" panose="020B0503020204020204" pitchFamily="34" charset="-122"/>
                </a:rPr>
                <a:t>PBG</a:t>
              </a:r>
              <a:endParaRPr lang="zh-CN" altLang="en-US" sz="3200" dirty="0">
                <a:solidFill>
                  <a:schemeClr val="bg1"/>
                </a:solidFill>
                <a:latin typeface="微软雅黑" panose="020B0503020204020204" pitchFamily="34" charset="-122"/>
                <a:ea typeface="微软雅黑" panose="020B0503020204020204" pitchFamily="34" charset="-122"/>
              </a:endParaRPr>
            </a:p>
          </p:txBody>
        </p:sp>
      </p:grpSp>
      <p:grpSp>
        <p:nvGrpSpPr>
          <p:cNvPr id="24" name="组合 23"/>
          <p:cNvGrpSpPr/>
          <p:nvPr/>
        </p:nvGrpSpPr>
        <p:grpSpPr>
          <a:xfrm>
            <a:off x="3533999" y="4092051"/>
            <a:ext cx="4357371" cy="975995"/>
            <a:chOff x="10446" y="2934"/>
            <a:chExt cx="1959" cy="1206"/>
          </a:xfrm>
        </p:grpSpPr>
        <p:sp>
          <p:nvSpPr>
            <p:cNvPr id="16" name="椭圆 15"/>
            <p:cNvSpPr/>
            <p:nvPr/>
          </p:nvSpPr>
          <p:spPr>
            <a:xfrm>
              <a:off x="10446" y="2934"/>
              <a:ext cx="1959" cy="1206"/>
            </a:xfrm>
            <a:prstGeom prst="ellipse">
              <a:avLst/>
            </a:prstGeom>
            <a:solidFill>
              <a:srgbClr val="2C394C"/>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19" name="矩形 18"/>
            <p:cNvSpPr/>
            <p:nvPr/>
          </p:nvSpPr>
          <p:spPr>
            <a:xfrm>
              <a:off x="10755" y="3307"/>
              <a:ext cx="1353" cy="456"/>
            </a:xfrm>
            <a:prstGeom prst="rect">
              <a:avLst/>
            </a:prstGeom>
          </p:spPr>
          <p:txBody>
            <a:bodyPr wrap="none">
              <a:spAutoFit/>
            </a:bodyPr>
            <a:lstStyle/>
            <a:p>
              <a:r>
                <a:rPr lang="zh-CN" altLang="en-US" dirty="0">
                  <a:solidFill>
                    <a:schemeClr val="bg1"/>
                  </a:solidFill>
                  <a:latin typeface="微软雅黑" panose="020B0503020204020204" pitchFamily="34" charset="-122"/>
                  <a:ea typeface="微软雅黑" panose="020B0503020204020204" pitchFamily="34" charset="-122"/>
                </a:rPr>
                <a:t>批次负采样，减少内存带宽</a:t>
              </a:r>
            </a:p>
          </p:txBody>
        </p:sp>
      </p:grpSp>
      <p:grpSp>
        <p:nvGrpSpPr>
          <p:cNvPr id="22" name="组合 21"/>
          <p:cNvGrpSpPr/>
          <p:nvPr/>
        </p:nvGrpSpPr>
        <p:grpSpPr>
          <a:xfrm>
            <a:off x="3533999" y="1365465"/>
            <a:ext cx="4357370" cy="975995"/>
            <a:chOff x="10646" y="4377"/>
            <a:chExt cx="6862" cy="1206"/>
          </a:xfrm>
        </p:grpSpPr>
        <p:sp>
          <p:nvSpPr>
            <p:cNvPr id="17" name="椭圆 16"/>
            <p:cNvSpPr/>
            <p:nvPr/>
          </p:nvSpPr>
          <p:spPr>
            <a:xfrm>
              <a:off x="10646" y="4377"/>
              <a:ext cx="6862" cy="1206"/>
            </a:xfrm>
            <a:prstGeom prst="ellipse">
              <a:avLst/>
            </a:prstGeom>
            <a:solidFill>
              <a:srgbClr val="2C394C"/>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20" name="矩形 19"/>
            <p:cNvSpPr/>
            <p:nvPr/>
          </p:nvSpPr>
          <p:spPr>
            <a:xfrm>
              <a:off x="11103" y="4752"/>
              <a:ext cx="5744" cy="456"/>
            </a:xfrm>
            <a:prstGeom prst="rect">
              <a:avLst/>
            </a:prstGeom>
          </p:spPr>
          <p:txBody>
            <a:bodyPr wrap="none">
              <a:spAutoFit/>
            </a:bodyPr>
            <a:lstStyle/>
            <a:p>
              <a:r>
                <a:rPr lang="zh-CN" altLang="en-US" dirty="0">
                  <a:solidFill>
                    <a:schemeClr val="bg1"/>
                  </a:solidFill>
                  <a:latin typeface="微软雅黑" panose="020B0503020204020204" pitchFamily="34" charset="-122"/>
                  <a:ea typeface="微软雅黑" panose="020B0503020204020204" pitchFamily="34" charset="-122"/>
                </a:rPr>
                <a:t>图分区，无需加载整个模型到内存</a:t>
              </a:r>
            </a:p>
          </p:txBody>
        </p:sp>
      </p:grpSp>
      <p:grpSp>
        <p:nvGrpSpPr>
          <p:cNvPr id="27" name="组合 26">
            <a:extLst>
              <a:ext uri="{FF2B5EF4-FFF2-40B4-BE49-F238E27FC236}">
                <a16:creationId xmlns:a16="http://schemas.microsoft.com/office/drawing/2014/main" id="{D3C60784-B459-4822-A0E1-0F2D9FC21921}"/>
              </a:ext>
            </a:extLst>
          </p:cNvPr>
          <p:cNvGrpSpPr/>
          <p:nvPr/>
        </p:nvGrpSpPr>
        <p:grpSpPr>
          <a:xfrm>
            <a:off x="3533999" y="2753193"/>
            <a:ext cx="4384246" cy="975995"/>
            <a:chOff x="10446" y="2934"/>
            <a:chExt cx="1959" cy="1206"/>
          </a:xfrm>
        </p:grpSpPr>
        <p:sp>
          <p:nvSpPr>
            <p:cNvPr id="28" name="椭圆 27">
              <a:extLst>
                <a:ext uri="{FF2B5EF4-FFF2-40B4-BE49-F238E27FC236}">
                  <a16:creationId xmlns:a16="http://schemas.microsoft.com/office/drawing/2014/main" id="{696E07A0-26D8-43B9-A892-67FCDDE6F54B}"/>
                </a:ext>
              </a:extLst>
            </p:cNvPr>
            <p:cNvSpPr/>
            <p:nvPr/>
          </p:nvSpPr>
          <p:spPr>
            <a:xfrm>
              <a:off x="10446" y="2934"/>
              <a:ext cx="1959" cy="1206"/>
            </a:xfrm>
            <a:prstGeom prst="ellipse">
              <a:avLst/>
            </a:prstGeom>
            <a:solidFill>
              <a:srgbClr val="2C394C"/>
            </a:solidFill>
            <a:ln>
              <a:noFill/>
            </a:ln>
          </p:spPr>
          <p:style>
            <a:lnRef idx="2">
              <a:schemeClr val="accent1">
                <a:shade val="50000"/>
              </a:schemeClr>
            </a:lnRef>
            <a:fillRef idx="1">
              <a:schemeClr val="accent1"/>
            </a:fillRef>
            <a:effectRef idx="0">
              <a:schemeClr val="accent1"/>
            </a:effectRef>
            <a:fontRef idx="minor">
              <a:schemeClr val="lt1"/>
            </a:fontRef>
          </p:style>
          <p:txBody>
            <a:bodyPr lIns="112274" tIns="56136" rIns="112274" bIns="56136" rtlCol="0" anchor="ctr"/>
            <a:lstStyle/>
            <a:p>
              <a:pPr algn="ctr"/>
              <a:endParaRPr lang="zh-CN" altLang="en-US"/>
            </a:p>
          </p:txBody>
        </p:sp>
        <p:sp>
          <p:nvSpPr>
            <p:cNvPr id="29" name="矩形 28">
              <a:extLst>
                <a:ext uri="{FF2B5EF4-FFF2-40B4-BE49-F238E27FC236}">
                  <a16:creationId xmlns:a16="http://schemas.microsoft.com/office/drawing/2014/main" id="{E290FB54-1BAD-4212-980B-74A49C46980C}"/>
                </a:ext>
              </a:extLst>
            </p:cNvPr>
            <p:cNvSpPr/>
            <p:nvPr/>
          </p:nvSpPr>
          <p:spPr>
            <a:xfrm>
              <a:off x="10637" y="3362"/>
              <a:ext cx="1527" cy="456"/>
            </a:xfrm>
            <a:prstGeom prst="rect">
              <a:avLst/>
            </a:prstGeom>
          </p:spPr>
          <p:txBody>
            <a:bodyPr wrap="none">
              <a:spAutoFit/>
            </a:bodyPr>
            <a:lstStyle/>
            <a:p>
              <a:r>
                <a:rPr lang="zh-CN" altLang="en-US" dirty="0">
                  <a:solidFill>
                    <a:schemeClr val="bg1"/>
                  </a:solidFill>
                  <a:latin typeface="微软雅黑" panose="020B0503020204020204" pitchFamily="34" charset="-122"/>
                  <a:ea typeface="微软雅黑" panose="020B0503020204020204" pitchFamily="34" charset="-122"/>
                </a:rPr>
                <a:t>分布式训练模型，加快训练速度</a:t>
              </a:r>
            </a:p>
          </p:txBody>
        </p:sp>
      </p:grpSp>
      <p:pic>
        <p:nvPicPr>
          <p:cNvPr id="38" name="Picture 2" descr="东南大学- 维基百科，自由的百科全书">
            <a:extLst>
              <a:ext uri="{FF2B5EF4-FFF2-40B4-BE49-F238E27FC236}">
                <a16:creationId xmlns:a16="http://schemas.microsoft.com/office/drawing/2014/main" id="{EEF015C9-1733-47C2-BF23-2E3CC8AF8BA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a:extLst>
              <a:ext uri="{FF2B5EF4-FFF2-40B4-BE49-F238E27FC236}">
                <a16:creationId xmlns:a16="http://schemas.microsoft.com/office/drawing/2014/main" id="{73E22662-CCD8-4A9E-9544-81AB47E39681}"/>
              </a:ext>
            </a:extLst>
          </p:cNvPr>
          <p:cNvSpPr/>
          <p:nvPr/>
        </p:nvSpPr>
        <p:spPr>
          <a:xfrm>
            <a:off x="195431" y="702535"/>
            <a:ext cx="8580368" cy="646331"/>
          </a:xfrm>
          <a:prstGeom prst="rect">
            <a:avLst/>
          </a:prstGeom>
        </p:spPr>
        <p:txBody>
          <a:bodyPr wrap="square">
            <a:spAutoFit/>
          </a:bodyPr>
          <a:lstStyle/>
          <a:p>
            <a:pPr algn="just"/>
            <a:r>
              <a:rPr lang="zh-CN" altLang="en-US" dirty="0"/>
              <a:t>主要思路是将原始大图分割成不同的子图，每一台机器负责在一个子图上进行随机梯度下降训练，所有机器之间通过参数服务器（</a:t>
            </a:r>
            <a:r>
              <a:rPr lang="en-US" altLang="zh-CN" dirty="0"/>
              <a:t>parameter Server</a:t>
            </a:r>
            <a:r>
              <a:rPr lang="zh-CN" altLang="en-US" dirty="0"/>
              <a:t>）进行模型同步。</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ipe(left)">
                                      <p:cBhvr>
                                        <p:cTn id="11" dur="500"/>
                                        <p:tgtEl>
                                          <p:spTgt spid="10"/>
                                        </p:tgtEl>
                                      </p:cBhvr>
                                    </p:animEffect>
                                  </p:childTnLst>
                                </p:cTn>
                              </p:par>
                            </p:childTnLst>
                          </p:cTn>
                        </p:par>
                        <p:par>
                          <p:cTn id="12" fill="hold">
                            <p:stCondLst>
                              <p:cond delay="1000"/>
                            </p:stCondLst>
                            <p:childTnLst>
                              <p:par>
                                <p:cTn id="13" presetID="1" presetClass="entr" presetSubtype="0" fill="hold" nodeType="afterEffect">
                                  <p:stCondLst>
                                    <p:cond delay="0"/>
                                  </p:stCondLst>
                                  <p:childTnLst>
                                    <p:set>
                                      <p:cBhvr>
                                        <p:cTn id="14" dur="1" fill="hold">
                                          <p:stCondLst>
                                            <p:cond delay="0"/>
                                          </p:stCondLst>
                                        </p:cTn>
                                        <p:tgtEl>
                                          <p:spTgt spid="22"/>
                                        </p:tgtEl>
                                        <p:attrNameLst>
                                          <p:attrName>style.visibility</p:attrName>
                                        </p:attrNameLst>
                                      </p:cBhvr>
                                      <p:to>
                                        <p:strVal val="visible"/>
                                      </p:to>
                                    </p:set>
                                  </p:childTnLst>
                                </p:cTn>
                              </p:par>
                            </p:childTnLst>
                          </p:cTn>
                        </p:par>
                        <p:par>
                          <p:cTn id="15" fill="hold">
                            <p:stCondLst>
                              <p:cond delay="1000"/>
                            </p:stCondLst>
                            <p:childTnLst>
                              <p:par>
                                <p:cTn id="16" presetID="22" presetClass="entr" presetSubtype="4" fill="hold" nodeType="after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childTnLst>
                          </p:cTn>
                        </p:par>
                        <p:par>
                          <p:cTn id="19" fill="hold">
                            <p:stCondLst>
                              <p:cond delay="1500"/>
                            </p:stCondLst>
                            <p:childTnLst>
                              <p:par>
                                <p:cTn id="20" presetID="1" presetClass="entr" presetSubtype="0" fill="hold" nodeType="afterEffect">
                                  <p:stCondLst>
                                    <p:cond delay="0"/>
                                  </p:stCondLst>
                                  <p:childTnLst>
                                    <p:set>
                                      <p:cBhvr>
                                        <p:cTn id="21" dur="1" fill="hold">
                                          <p:stCondLst>
                                            <p:cond delay="0"/>
                                          </p:stCondLst>
                                        </p:cTn>
                                        <p:tgtEl>
                                          <p:spTgt spid="27"/>
                                        </p:tgtEl>
                                        <p:attrNameLst>
                                          <p:attrName>style.visibility</p:attrName>
                                        </p:attrNameLst>
                                      </p:cBhvr>
                                      <p:to>
                                        <p:strVal val="visible"/>
                                      </p:to>
                                    </p:set>
                                  </p:childTnLst>
                                </p:cTn>
                              </p:par>
                            </p:childTnLst>
                          </p:cTn>
                        </p:par>
                        <p:par>
                          <p:cTn id="22" fill="hold">
                            <p:stCondLst>
                              <p:cond delay="1500"/>
                            </p:stCondLst>
                            <p:childTnLst>
                              <p:par>
                                <p:cTn id="23" presetID="22" presetClass="entr" presetSubtype="4" fill="hold"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wipe(down)">
                                      <p:cBhvr>
                                        <p:cTn id="25" dur="500"/>
                                        <p:tgtEl>
                                          <p:spTgt spid="6"/>
                                        </p:tgtEl>
                                      </p:cBhvr>
                                    </p:animEffect>
                                  </p:childTnLst>
                                </p:cTn>
                              </p:par>
                            </p:childTnLst>
                          </p:cTn>
                        </p:par>
                        <p:par>
                          <p:cTn id="26" fill="hold">
                            <p:stCondLst>
                              <p:cond delay="2000"/>
                            </p:stCondLst>
                            <p:childTnLst>
                              <p:par>
                                <p:cTn id="27" presetID="22" presetClass="entr" presetSubtype="4" fill="hold" nodeType="after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wipe(down)">
                                      <p:cBhvr>
                                        <p:cTn id="2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2684289" cy="523220"/>
          </a:xfrm>
          <a:prstGeom prst="rect">
            <a:avLst/>
          </a:prstGeom>
          <a:noFill/>
        </p:spPr>
        <p:txBody>
          <a:bodyPr wrap="square" rtlCol="0" anchor="t">
            <a:spAutoFit/>
          </a:bodyPr>
          <a:lstStyle/>
          <a:p>
            <a:r>
              <a:rPr lang="en-US" altLang="zh-CN" sz="2800" b="1" dirty="0">
                <a:solidFill>
                  <a:srgbClr val="2C394C"/>
                </a:solidFill>
                <a:cs typeface="+mn-ea"/>
              </a:rPr>
              <a:t>Node Partition</a:t>
            </a:r>
            <a:endParaRPr lang="zh-CN" altLang="en-US" sz="2800" b="1" dirty="0">
              <a:solidFill>
                <a:srgbClr val="2C394C"/>
              </a:solidFill>
              <a:cs typeface="+mn-ea"/>
            </a:endParaRPr>
          </a:p>
        </p:txBody>
      </p:sp>
      <p:pic>
        <p:nvPicPr>
          <p:cNvPr id="3" name="图片 2">
            <a:extLst>
              <a:ext uri="{FF2B5EF4-FFF2-40B4-BE49-F238E27FC236}">
                <a16:creationId xmlns:a16="http://schemas.microsoft.com/office/drawing/2014/main" id="{6D823E46-1F96-4477-BC52-604F48F491DB}"/>
              </a:ext>
            </a:extLst>
          </p:cNvPr>
          <p:cNvPicPr>
            <a:picLocks noChangeAspect="1"/>
          </p:cNvPicPr>
          <p:nvPr/>
        </p:nvPicPr>
        <p:blipFill>
          <a:blip r:embed="rId3"/>
          <a:stretch>
            <a:fillRect/>
          </a:stretch>
        </p:blipFill>
        <p:spPr>
          <a:xfrm>
            <a:off x="311022" y="1131590"/>
            <a:ext cx="3389391" cy="3431235"/>
          </a:xfrm>
          <a:prstGeom prst="rect">
            <a:avLst/>
          </a:prstGeom>
        </p:spPr>
      </p:pic>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a14="http://schemas.microsoft.com/office/drawing/2010/main">
        <mc:Choice Requires="a14">
          <p:sp>
            <p:nvSpPr>
              <p:cNvPr id="2" name="文本框 1">
                <a:extLst>
                  <a:ext uri="{FF2B5EF4-FFF2-40B4-BE49-F238E27FC236}">
                    <a16:creationId xmlns:a16="http://schemas.microsoft.com/office/drawing/2014/main" id="{9C612FC5-1D1E-463B-B500-FFD7814421AE}"/>
                  </a:ext>
                </a:extLst>
              </p:cNvPr>
              <p:cNvSpPr txBox="1"/>
              <p:nvPr/>
            </p:nvSpPr>
            <p:spPr>
              <a:xfrm>
                <a:off x="3779912" y="1420149"/>
                <a:ext cx="4464496" cy="2854115"/>
              </a:xfrm>
              <a:prstGeom prst="rect">
                <a:avLst/>
              </a:prstGeom>
              <a:noFill/>
            </p:spPr>
            <p:txBody>
              <a:bodyPr wrap="square" rtlCol="0">
                <a:spAutoFit/>
              </a:bodyPr>
              <a:lstStyle/>
              <a:p>
                <a:pPr>
                  <a:lnSpc>
                    <a:spcPct val="130000"/>
                  </a:lnSpc>
                </a:pP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使用矩阵分块法对图进行划分</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lvl="1" indent="-457200" algn="just">
                  <a:lnSpc>
                    <a:spcPct val="130000"/>
                  </a:lnSpc>
                  <a:buFont typeface="+mj-lt"/>
                  <a:buAutoNum type="arabicPeriod"/>
                </a:pP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节点根据其</a:t>
                </a: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实体类型</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分为</a:t>
                </a:r>
                <a14:m>
                  <m:oMath xmlns:m="http://schemas.openxmlformats.org/officeDocument/2006/math">
                    <m:r>
                      <a:rPr lang="en-US" altLang="zh-CN" sz="2000" b="1" i="1" smtClean="0">
                        <a:solidFill>
                          <a:schemeClr val="tx1">
                            <a:lumMod val="75000"/>
                            <a:lumOff val="25000"/>
                          </a:schemeClr>
                        </a:solidFill>
                        <a:latin typeface="Cambria Math" panose="02040503050406030204" pitchFamily="18" charset="0"/>
                        <a:ea typeface="微软雅黑" panose="020B0503020204020204" pitchFamily="34" charset="-122"/>
                      </a:rPr>
                      <m:t>𝑷</m:t>
                    </m:r>
                  </m:oMath>
                </a14:m>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个分区</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，其数量根据内存调整</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lvl="1" indent="-457200" algn="just">
                  <a:lnSpc>
                    <a:spcPct val="130000"/>
                  </a:lnSpc>
                  <a:buFont typeface="+mj-lt"/>
                  <a:buAutoNum type="arabicPeriod"/>
                </a:pP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边根据头节点、尾节点的分区，划分为</a:t>
                </a:r>
                <a14:m>
                  <m:oMath xmlns:m="http://schemas.openxmlformats.org/officeDocument/2006/math">
                    <m:sSup>
                      <m:sSupPr>
                        <m:ctrlPr>
                          <a:rPr lang="en-US" altLang="zh-CN" sz="2000" b="1" i="1" smtClean="0">
                            <a:solidFill>
                              <a:schemeClr val="tx1">
                                <a:lumMod val="75000"/>
                                <a:lumOff val="25000"/>
                              </a:schemeClr>
                            </a:solidFill>
                            <a:latin typeface="Cambria Math" panose="02040503050406030204" pitchFamily="18" charset="0"/>
                            <a:ea typeface="微软雅黑" panose="020B0503020204020204" pitchFamily="34" charset="-122"/>
                          </a:rPr>
                        </m:ctrlPr>
                      </m:sSupPr>
                      <m:e>
                        <m:r>
                          <a:rPr lang="en-US" altLang="zh-CN" sz="2000" b="1" i="1" smtClean="0">
                            <a:solidFill>
                              <a:schemeClr val="tx1">
                                <a:lumMod val="75000"/>
                                <a:lumOff val="25000"/>
                              </a:schemeClr>
                            </a:solidFill>
                            <a:latin typeface="Cambria Math" panose="02040503050406030204" pitchFamily="18" charset="0"/>
                            <a:ea typeface="微软雅黑" panose="020B0503020204020204" pitchFamily="34" charset="-122"/>
                          </a:rPr>
                          <m:t>𝑷</m:t>
                        </m:r>
                      </m:e>
                      <m:sup>
                        <m:r>
                          <a:rPr lang="en-US" altLang="zh-CN" sz="2000" b="1" i="1" smtClean="0">
                            <a:solidFill>
                              <a:schemeClr val="tx1">
                                <a:lumMod val="75000"/>
                                <a:lumOff val="25000"/>
                              </a:schemeClr>
                            </a:solidFill>
                            <a:latin typeface="Cambria Math" panose="02040503050406030204" pitchFamily="18" charset="0"/>
                            <a:ea typeface="微软雅黑" panose="020B0503020204020204" pitchFamily="34" charset="-122"/>
                          </a:rPr>
                          <m:t>𝟐</m:t>
                        </m:r>
                      </m:sup>
                    </m:sSup>
                  </m:oMath>
                </a14:m>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个桶</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t>bucket</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lvl="1" indent="-457200" algn="just">
                  <a:lnSpc>
                    <a:spcPct val="130000"/>
                  </a:lnSpc>
                  <a:buFont typeface="+mj-lt"/>
                  <a:buAutoNum type="arabicPeriod"/>
                </a:pP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图较小或节点类型较少时，可仅根据头节点分区将边缘划分为</a:t>
                </a:r>
                <a14:m>
                  <m:oMath xmlns:m="http://schemas.openxmlformats.org/officeDocument/2006/math">
                    <m:r>
                      <a:rPr lang="en-US" altLang="zh-CN" sz="2000" i="1">
                        <a:solidFill>
                          <a:schemeClr val="tx1">
                            <a:lumMod val="75000"/>
                            <a:lumOff val="25000"/>
                          </a:schemeClr>
                        </a:solidFill>
                        <a:latin typeface="Cambria Math" panose="02040503050406030204" pitchFamily="18" charset="0"/>
                        <a:ea typeface="微软雅黑" panose="020B0503020204020204" pitchFamily="34" charset="-122"/>
                      </a:rPr>
                      <m:t>𝑃</m:t>
                    </m:r>
                  </m:oMath>
                </a14:m>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个桶</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2" name="文本框 1">
                <a:extLst>
                  <a:ext uri="{FF2B5EF4-FFF2-40B4-BE49-F238E27FC236}">
                    <a16:creationId xmlns:a16="http://schemas.microsoft.com/office/drawing/2014/main" id="{9C612FC5-1D1E-463B-B500-FFD7814421AE}"/>
                  </a:ext>
                </a:extLst>
              </p:cNvPr>
              <p:cNvSpPr txBox="1">
                <a:spLocks noRot="1" noChangeAspect="1" noMove="1" noResize="1" noEditPoints="1" noAdjustHandles="1" noChangeArrowheads="1" noChangeShapeType="1" noTextEdit="1"/>
              </p:cNvSpPr>
              <p:nvPr/>
            </p:nvSpPr>
            <p:spPr>
              <a:xfrm>
                <a:off x="3779912" y="1420149"/>
                <a:ext cx="4464496" cy="2854115"/>
              </a:xfrm>
              <a:prstGeom prst="rect">
                <a:avLst/>
              </a:prstGeom>
              <a:blipFill>
                <a:blip r:embed="rId5"/>
                <a:stretch>
                  <a:fillRect l="-1776" r="-7104" b="-3205"/>
                </a:stretch>
              </a:blipFill>
            </p:spPr>
            <p:txBody>
              <a:bodyPr/>
              <a:lstStyle/>
              <a:p>
                <a:r>
                  <a:rPr lang="zh-CN" altLang="en-US">
                    <a:noFill/>
                  </a:rPr>
                  <a:t> </a:t>
                </a:r>
              </a:p>
            </p:txBody>
          </p:sp>
        </mc:Fallback>
      </mc:AlternateContent>
      <p:pic>
        <p:nvPicPr>
          <p:cNvPr id="4" name="图片 3">
            <a:extLst>
              <a:ext uri="{FF2B5EF4-FFF2-40B4-BE49-F238E27FC236}">
                <a16:creationId xmlns:a16="http://schemas.microsoft.com/office/drawing/2014/main" id="{D10839CA-9ADB-454E-98F7-89E6092B9DEE}"/>
              </a:ext>
            </a:extLst>
          </p:cNvPr>
          <p:cNvPicPr>
            <a:picLocks noChangeAspect="1"/>
          </p:cNvPicPr>
          <p:nvPr/>
        </p:nvPicPr>
        <p:blipFill>
          <a:blip r:embed="rId6"/>
          <a:stretch>
            <a:fillRect/>
          </a:stretch>
        </p:blipFill>
        <p:spPr>
          <a:xfrm>
            <a:off x="311022" y="1159484"/>
            <a:ext cx="3389392" cy="3375444"/>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2684289" cy="523220"/>
          </a:xfrm>
          <a:prstGeom prst="rect">
            <a:avLst/>
          </a:prstGeom>
          <a:noFill/>
        </p:spPr>
        <p:txBody>
          <a:bodyPr wrap="square" rtlCol="0" anchor="t">
            <a:spAutoFit/>
          </a:bodyPr>
          <a:lstStyle/>
          <a:p>
            <a:r>
              <a:rPr lang="en-US" altLang="zh-CN" sz="2800" b="1" dirty="0">
                <a:solidFill>
                  <a:srgbClr val="2C394C"/>
                </a:solidFill>
                <a:cs typeface="+mn-ea"/>
              </a:rPr>
              <a:t>Node Partition</a:t>
            </a:r>
            <a:endParaRPr lang="zh-CN" altLang="en-US" sz="2800" b="1" dirty="0">
              <a:solidFill>
                <a:srgbClr val="2C394C"/>
              </a:solidFill>
              <a:cs typeface="+mn-ea"/>
            </a:endParaRPr>
          </a:p>
        </p:txBody>
      </p:sp>
      <p:pic>
        <p:nvPicPr>
          <p:cNvPr id="3" name="图片 2">
            <a:extLst>
              <a:ext uri="{FF2B5EF4-FFF2-40B4-BE49-F238E27FC236}">
                <a16:creationId xmlns:a16="http://schemas.microsoft.com/office/drawing/2014/main" id="{6D823E46-1F96-4477-BC52-604F48F491DB}"/>
              </a:ext>
            </a:extLst>
          </p:cNvPr>
          <p:cNvPicPr>
            <a:picLocks noChangeAspect="1"/>
          </p:cNvPicPr>
          <p:nvPr/>
        </p:nvPicPr>
        <p:blipFill>
          <a:blip r:embed="rId3"/>
          <a:stretch>
            <a:fillRect/>
          </a:stretch>
        </p:blipFill>
        <p:spPr>
          <a:xfrm>
            <a:off x="311022" y="1220095"/>
            <a:ext cx="3389391" cy="3431235"/>
          </a:xfrm>
          <a:prstGeom prst="rect">
            <a:avLst/>
          </a:prstGeom>
        </p:spPr>
      </p:pic>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9C612FC5-1D1E-463B-B500-FFD7814421AE}"/>
              </a:ext>
            </a:extLst>
          </p:cNvPr>
          <p:cNvSpPr txBox="1"/>
          <p:nvPr/>
        </p:nvSpPr>
        <p:spPr>
          <a:xfrm>
            <a:off x="3923928" y="1220095"/>
            <a:ext cx="4464496" cy="2854115"/>
          </a:xfrm>
          <a:prstGeom prst="rect">
            <a:avLst/>
          </a:prstGeom>
          <a:noFill/>
        </p:spPr>
        <p:txBody>
          <a:bodyPr wrap="square" rtlCol="0">
            <a:spAutoFit/>
          </a:bodyPr>
          <a:lstStyle/>
          <a:p>
            <a:pPr algn="just">
              <a:lnSpc>
                <a:spcPct val="130000"/>
              </a:lnSpc>
            </a:pP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单机环境：</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将模型的</a:t>
            </a:r>
            <a: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t>2</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个分区装入内存，其他交换到磁盘。</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marL="627063" lvl="1" indent="-263525">
              <a:lnSpc>
                <a:spcPct val="130000"/>
              </a:lnSpc>
              <a:buFont typeface="Wingdings" panose="05000000000000000000" pitchFamily="2" charset="2"/>
              <a:buChar char="l"/>
            </a:pPr>
            <a: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t>CPU</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上多线程运行；</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marL="627063" lvl="1" indent="-263525">
              <a:lnSpc>
                <a:spcPct val="130000"/>
              </a:lnSpc>
              <a:buFont typeface="Wingdings" panose="05000000000000000000" pitchFamily="2" charset="2"/>
              <a:buChar char="l"/>
            </a:pP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marL="0" lvl="1" algn="just">
              <a:lnSpc>
                <a:spcPct val="130000"/>
              </a:lnSpc>
            </a:pPr>
            <a:r>
              <a:rPr lang="zh-CN" altLang="en-US" sz="2000" b="1" dirty="0">
                <a:solidFill>
                  <a:schemeClr val="tx1">
                    <a:lumMod val="75000"/>
                    <a:lumOff val="25000"/>
                  </a:schemeClr>
                </a:solidFill>
                <a:latin typeface="微软雅黑" panose="020B0503020204020204" pitchFamily="34" charset="-122"/>
                <a:ea typeface="微软雅黑" panose="020B0503020204020204" pitchFamily="34" charset="-122"/>
              </a:rPr>
              <a:t>分布式训练：</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具有非重叠分区的多个桶（红色方块）并行训练</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marL="627063" lvl="1" indent="-263525" algn="just">
              <a:lnSpc>
                <a:spcPct val="130000"/>
              </a:lnSpc>
              <a:buFont typeface="Wingdings" panose="05000000000000000000" pitchFamily="2" charset="2"/>
              <a:buChar char="l"/>
            </a:pP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交换桶时更新模型参数</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96173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3620394" cy="523220"/>
          </a:xfrm>
          <a:prstGeom prst="rect">
            <a:avLst/>
          </a:prstGeom>
          <a:noFill/>
        </p:spPr>
        <p:txBody>
          <a:bodyPr wrap="square" rtlCol="0" anchor="t">
            <a:spAutoFit/>
          </a:bodyPr>
          <a:lstStyle/>
          <a:p>
            <a:r>
              <a:rPr lang="en-US" altLang="zh-CN" sz="2800" b="1" dirty="0">
                <a:solidFill>
                  <a:srgbClr val="2C394C"/>
                </a:solidFill>
                <a:cs typeface="+mn-ea"/>
              </a:rPr>
              <a:t>Distributed Training</a:t>
            </a:r>
            <a:endParaRPr lang="zh-CN" altLang="en-US" sz="2800" b="1" dirty="0">
              <a:solidFill>
                <a:srgbClr val="2C394C"/>
              </a:solidFill>
              <a:cs typeface="+mn-ea"/>
            </a:endParaRPr>
          </a:p>
        </p:txBody>
      </p:sp>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pic>
        <p:nvPicPr>
          <p:cNvPr id="4" name="图片 3">
            <a:extLst>
              <a:ext uri="{FF2B5EF4-FFF2-40B4-BE49-F238E27FC236}">
                <a16:creationId xmlns:a16="http://schemas.microsoft.com/office/drawing/2014/main" id="{C2F32938-702C-4897-A0E6-3B0A0CB1741D}"/>
              </a:ext>
            </a:extLst>
          </p:cNvPr>
          <p:cNvPicPr>
            <a:picLocks noChangeAspect="1"/>
          </p:cNvPicPr>
          <p:nvPr/>
        </p:nvPicPr>
        <p:blipFill>
          <a:blip r:embed="rId4"/>
          <a:stretch>
            <a:fillRect/>
          </a:stretch>
        </p:blipFill>
        <p:spPr>
          <a:xfrm>
            <a:off x="1167558" y="727252"/>
            <a:ext cx="6691076" cy="3784175"/>
          </a:xfrm>
          <a:prstGeom prst="rect">
            <a:avLst/>
          </a:prstGeom>
        </p:spPr>
      </p:pic>
      <p:sp>
        <p:nvSpPr>
          <p:cNvPr id="5" name="文本框 4">
            <a:extLst>
              <a:ext uri="{FF2B5EF4-FFF2-40B4-BE49-F238E27FC236}">
                <a16:creationId xmlns:a16="http://schemas.microsoft.com/office/drawing/2014/main" id="{5D689088-DDD9-43C7-A3F7-0DC1848961CA}"/>
              </a:ext>
            </a:extLst>
          </p:cNvPr>
          <p:cNvSpPr txBox="1"/>
          <p:nvPr/>
        </p:nvSpPr>
        <p:spPr>
          <a:xfrm>
            <a:off x="1171039" y="4650690"/>
            <a:ext cx="6225858" cy="369332"/>
          </a:xfrm>
          <a:prstGeom prst="rect">
            <a:avLst/>
          </a:prstGeom>
          <a:noFill/>
        </p:spPr>
        <p:txBody>
          <a:bodyPr wrap="square" rtlCol="0">
            <a:spAutoFit/>
          </a:bodyPr>
          <a:lstStyle/>
          <a:p>
            <a:pPr algn="ct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PBG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分布式训练架构图</a:t>
            </a:r>
          </a:p>
        </p:txBody>
      </p:sp>
    </p:spTree>
    <p:extLst>
      <p:ext uri="{BB962C8B-B14F-4D97-AF65-F5344CB8AC3E}">
        <p14:creationId xmlns:p14="http://schemas.microsoft.com/office/powerpoint/2010/main" val="20361385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3620394" cy="523220"/>
          </a:xfrm>
          <a:prstGeom prst="rect">
            <a:avLst/>
          </a:prstGeom>
          <a:noFill/>
        </p:spPr>
        <p:txBody>
          <a:bodyPr wrap="square" rtlCol="0" anchor="t">
            <a:spAutoFit/>
          </a:bodyPr>
          <a:lstStyle/>
          <a:p>
            <a:r>
              <a:rPr lang="en-US" altLang="zh-CN" sz="2800" b="1" dirty="0">
                <a:solidFill>
                  <a:srgbClr val="2C394C"/>
                </a:solidFill>
                <a:cs typeface="+mn-ea"/>
              </a:rPr>
              <a:t>Distributed Training</a:t>
            </a:r>
            <a:endParaRPr lang="zh-CN" altLang="en-US" sz="2800" b="1" dirty="0">
              <a:solidFill>
                <a:srgbClr val="2C394C"/>
              </a:solidFill>
              <a:cs typeface="+mn-ea"/>
            </a:endParaRPr>
          </a:p>
        </p:txBody>
      </p:sp>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
        <p:nvSpPr>
          <p:cNvPr id="5" name="文本框 4">
            <a:extLst>
              <a:ext uri="{FF2B5EF4-FFF2-40B4-BE49-F238E27FC236}">
                <a16:creationId xmlns:a16="http://schemas.microsoft.com/office/drawing/2014/main" id="{5D689088-DDD9-43C7-A3F7-0DC1848961CA}"/>
              </a:ext>
            </a:extLst>
          </p:cNvPr>
          <p:cNvSpPr txBox="1"/>
          <p:nvPr/>
        </p:nvSpPr>
        <p:spPr>
          <a:xfrm>
            <a:off x="5580112" y="4286250"/>
            <a:ext cx="2536865" cy="369332"/>
          </a:xfrm>
          <a:prstGeom prst="rect">
            <a:avLst/>
          </a:prstGeom>
          <a:noFill/>
        </p:spPr>
        <p:txBody>
          <a:bodyPr wrap="square" rtlCol="0">
            <a:spAutoFit/>
          </a:bodyPr>
          <a:lstStyle/>
          <a:p>
            <a:pPr algn="ct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PBG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分布式训练框架图</a:t>
            </a:r>
          </a:p>
        </p:txBody>
      </p:sp>
      <p:pic>
        <p:nvPicPr>
          <p:cNvPr id="2" name="图片 1">
            <a:extLst>
              <a:ext uri="{FF2B5EF4-FFF2-40B4-BE49-F238E27FC236}">
                <a16:creationId xmlns:a16="http://schemas.microsoft.com/office/drawing/2014/main" id="{8BDDB602-DAD9-45B5-A657-1457B392890A}"/>
              </a:ext>
            </a:extLst>
          </p:cNvPr>
          <p:cNvPicPr>
            <a:picLocks noChangeAspect="1"/>
          </p:cNvPicPr>
          <p:nvPr/>
        </p:nvPicPr>
        <p:blipFill>
          <a:blip r:embed="rId4"/>
          <a:stretch>
            <a:fillRect/>
          </a:stretch>
        </p:blipFill>
        <p:spPr>
          <a:xfrm>
            <a:off x="4701901" y="993694"/>
            <a:ext cx="3924502" cy="3156112"/>
          </a:xfrm>
          <a:prstGeom prst="rect">
            <a:avLst/>
          </a:prstGeom>
        </p:spPr>
      </p:pic>
      <p:sp>
        <p:nvSpPr>
          <p:cNvPr id="3" name="文本框 2">
            <a:extLst>
              <a:ext uri="{FF2B5EF4-FFF2-40B4-BE49-F238E27FC236}">
                <a16:creationId xmlns:a16="http://schemas.microsoft.com/office/drawing/2014/main" id="{C642C3C8-F1C5-4332-9551-2C589975EF8E}"/>
              </a:ext>
            </a:extLst>
          </p:cNvPr>
          <p:cNvSpPr txBox="1"/>
          <p:nvPr/>
        </p:nvSpPr>
        <p:spPr>
          <a:xfrm>
            <a:off x="484423" y="1043503"/>
            <a:ext cx="3978695" cy="3242747"/>
          </a:xfrm>
          <a:prstGeom prst="rect">
            <a:avLst/>
          </a:prstGeom>
          <a:noFill/>
        </p:spPr>
        <p:txBody>
          <a:bodyPr wrap="square" rtlCol="0">
            <a:spAutoFit/>
          </a:bodyPr>
          <a:lstStyle/>
          <a:p>
            <a:pPr>
              <a:lnSpc>
                <a:spcPct val="12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训练步骤</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以</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Rank2</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训练一个桶为例</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20000"/>
              </a:lnSpc>
            </a:pP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30000"/>
              </a:lnSpc>
              <a:buFont typeface="+mj-lt"/>
              <a:buAutoNum type="arabicPeriod"/>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 向</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Rank1</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上的</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lock server</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发送对于某个桶的训练请求</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30000"/>
              </a:lnSpc>
              <a:buFont typeface="+mj-lt"/>
              <a:buAutoNum type="arabicPeriod"/>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 从</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Shared Partition Server</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加载对应的节点分区</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30000"/>
              </a:lnSpc>
              <a:buFont typeface="+mj-lt"/>
              <a:buAutoNum type="arabicPeriod"/>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 从共享磁盘中加载桶对应的边分区</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30000"/>
              </a:lnSpc>
              <a:buFont typeface="+mj-lt"/>
              <a:buAutoNum type="arabicPeriod"/>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间歇向磁盘保存</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Checkpoint</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文件；训练完成后更新参数</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478893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5060554" cy="523220"/>
          </a:xfrm>
          <a:prstGeom prst="rect">
            <a:avLst/>
          </a:prstGeom>
          <a:noFill/>
        </p:spPr>
        <p:txBody>
          <a:bodyPr wrap="square" rtlCol="0" anchor="t">
            <a:spAutoFit/>
          </a:bodyPr>
          <a:lstStyle/>
          <a:p>
            <a:r>
              <a:rPr lang="en-US" altLang="zh-CN" sz="2800" b="1" dirty="0">
                <a:solidFill>
                  <a:srgbClr val="2C394C"/>
                </a:solidFill>
                <a:cs typeface="+mn-ea"/>
              </a:rPr>
              <a:t>Batched Negative Sampling</a:t>
            </a:r>
            <a:endParaRPr lang="zh-CN" altLang="en-US" sz="2800" b="1" dirty="0">
              <a:solidFill>
                <a:srgbClr val="2C394C"/>
              </a:solidFill>
              <a:cs typeface="+mn-ea"/>
            </a:endParaRPr>
          </a:p>
        </p:txBody>
      </p:sp>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
        <p:nvSpPr>
          <p:cNvPr id="4" name="文本框 3">
            <a:extLst>
              <a:ext uri="{FF2B5EF4-FFF2-40B4-BE49-F238E27FC236}">
                <a16:creationId xmlns:a16="http://schemas.microsoft.com/office/drawing/2014/main" id="{DC63272E-79B7-4C62-97CB-58EC913FED59}"/>
              </a:ext>
            </a:extLst>
          </p:cNvPr>
          <p:cNvSpPr txBox="1"/>
          <p:nvPr/>
        </p:nvSpPr>
        <p:spPr>
          <a:xfrm>
            <a:off x="323528" y="721355"/>
            <a:ext cx="7920880" cy="1430713"/>
          </a:xfrm>
          <a:prstGeom prst="rect">
            <a:avLst/>
          </a:prstGeom>
          <a:noFill/>
        </p:spPr>
        <p:txBody>
          <a:bodyPr wrap="square" rtlCol="0">
            <a:spAutoFit/>
          </a:bodyPr>
          <a:lstStyle/>
          <a:p>
            <a:pPr marL="171450" indent="-171450">
              <a:lnSpc>
                <a:spcPct val="120000"/>
              </a:lnSpc>
              <a:buFont typeface="Wingdings" panose="05000000000000000000" pitchFamily="2" charset="2"/>
              <a:buChar char="l"/>
            </a:pP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训练时间以负采样边为主导</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marL="800100" lvl="1" indent="-342900" algn="just">
              <a:lnSpc>
                <a:spcPct val="120000"/>
              </a:lnSpc>
              <a:buFont typeface="Wingdings" panose="05000000000000000000" pitchFamily="2" charset="2"/>
              <a:buChar char="l"/>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利用随机采样节点替换一条边的头节点或尾节点来构造负采样边</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800100" lvl="1" indent="-342900" algn="just">
              <a:lnSpc>
                <a:spcPct val="120000"/>
              </a:lnSpc>
              <a:buFont typeface="Wingdings" panose="05000000000000000000" pitchFamily="2" charset="2"/>
              <a:buChar char="l"/>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通常每条正样本边的负采样数量</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&gt;&gt;1</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，采样时间以及读取嵌入的通信时间远大于计算一条正样本边得分的时间</a:t>
            </a:r>
          </a:p>
        </p:txBody>
      </p:sp>
      <p:graphicFrame>
        <p:nvGraphicFramePr>
          <p:cNvPr id="10" name="对象 9">
            <a:extLst>
              <a:ext uri="{FF2B5EF4-FFF2-40B4-BE49-F238E27FC236}">
                <a16:creationId xmlns:a16="http://schemas.microsoft.com/office/drawing/2014/main" id="{D8ACBDCF-0ED6-411F-8B69-D637EEC6C677}"/>
              </a:ext>
            </a:extLst>
          </p:cNvPr>
          <p:cNvGraphicFramePr>
            <a:graphicFrameLocks noChangeAspect="1"/>
          </p:cNvGraphicFramePr>
          <p:nvPr>
            <p:extLst>
              <p:ext uri="{D42A27DB-BD31-4B8C-83A1-F6EECF244321}">
                <p14:modId xmlns:p14="http://schemas.microsoft.com/office/powerpoint/2010/main" val="1933389865"/>
              </p:ext>
            </p:extLst>
          </p:nvPr>
        </p:nvGraphicFramePr>
        <p:xfrm>
          <a:off x="1997233" y="2653930"/>
          <a:ext cx="864096" cy="2547761"/>
        </p:xfrm>
        <a:graphic>
          <a:graphicData uri="http://schemas.openxmlformats.org/presentationml/2006/ole">
            <mc:AlternateContent xmlns:mc="http://schemas.openxmlformats.org/markup-compatibility/2006">
              <mc:Choice xmlns:v="urn:schemas-microsoft-com:vml" Requires="v">
                <p:oleObj spid="_x0000_s7286" name="Visio" r:id="rId5" imgW="1981101" imgH="5861013" progId="Visio.Drawing.15">
                  <p:embed/>
                </p:oleObj>
              </mc:Choice>
              <mc:Fallback>
                <p:oleObj name="Visio" r:id="rId5" imgW="1981101" imgH="5861013" progId="Visio.Drawing.15">
                  <p:embed/>
                  <p:pic>
                    <p:nvPicPr>
                      <p:cNvPr id="0" name=""/>
                      <p:cNvPicPr/>
                      <p:nvPr/>
                    </p:nvPicPr>
                    <p:blipFill>
                      <a:blip r:embed="rId6"/>
                      <a:stretch>
                        <a:fillRect/>
                      </a:stretch>
                    </p:blipFill>
                    <p:spPr>
                      <a:xfrm>
                        <a:off x="1997233" y="2653930"/>
                        <a:ext cx="864096" cy="2547761"/>
                      </a:xfrm>
                      <a:prstGeom prst="rect">
                        <a:avLst/>
                      </a:prstGeom>
                    </p:spPr>
                  </p:pic>
                </p:oleObj>
              </mc:Fallback>
            </mc:AlternateContent>
          </a:graphicData>
        </a:graphic>
      </p:graphicFrame>
      <p:sp>
        <p:nvSpPr>
          <p:cNvPr id="11" name="矩形 10">
            <a:extLst>
              <a:ext uri="{FF2B5EF4-FFF2-40B4-BE49-F238E27FC236}">
                <a16:creationId xmlns:a16="http://schemas.microsoft.com/office/drawing/2014/main" id="{1D6B9A05-AE9F-4D64-9A16-220F6DC2B095}"/>
              </a:ext>
            </a:extLst>
          </p:cNvPr>
          <p:cNvSpPr/>
          <p:nvPr/>
        </p:nvSpPr>
        <p:spPr>
          <a:xfrm>
            <a:off x="485065" y="2943464"/>
            <a:ext cx="864096" cy="792088"/>
          </a:xfrm>
          <a:prstGeom prst="rect">
            <a:avLst/>
          </a:prstGeom>
          <a:solidFill>
            <a:schemeClr val="tx2">
              <a:lumMod val="60000"/>
              <a:lumOff val="40000"/>
            </a:schemeClr>
          </a:solidFill>
          <a:ln>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Edges</a:t>
            </a:r>
          </a:p>
          <a:p>
            <a:pPr algn="ctr"/>
            <a:r>
              <a:rPr lang="en-US" altLang="zh-CN" dirty="0"/>
              <a:t>(i, j)</a:t>
            </a:r>
            <a:endParaRPr lang="zh-CN" altLang="en-US" dirty="0"/>
          </a:p>
        </p:txBody>
      </p:sp>
      <p:cxnSp>
        <p:nvCxnSpPr>
          <p:cNvPr id="13" name="直接箭头连接符 12">
            <a:extLst>
              <a:ext uri="{FF2B5EF4-FFF2-40B4-BE49-F238E27FC236}">
                <a16:creationId xmlns:a16="http://schemas.microsoft.com/office/drawing/2014/main" id="{B4AF6B41-5AA9-4452-8616-5C0D05013EB1}"/>
              </a:ext>
            </a:extLst>
          </p:cNvPr>
          <p:cNvCxnSpPr>
            <a:cxnSpLocks/>
          </p:cNvCxnSpPr>
          <p:nvPr/>
        </p:nvCxnSpPr>
        <p:spPr>
          <a:xfrm>
            <a:off x="1349161" y="3339508"/>
            <a:ext cx="648072"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文本框 15">
            <a:extLst>
              <a:ext uri="{FF2B5EF4-FFF2-40B4-BE49-F238E27FC236}">
                <a16:creationId xmlns:a16="http://schemas.microsoft.com/office/drawing/2014/main" id="{F1F2950F-2E34-471A-9EF4-C905E3B36B2F}"/>
              </a:ext>
            </a:extLst>
          </p:cNvPr>
          <p:cNvSpPr txBox="1"/>
          <p:nvPr/>
        </p:nvSpPr>
        <p:spPr>
          <a:xfrm>
            <a:off x="1349161" y="3399031"/>
            <a:ext cx="720080" cy="276999"/>
          </a:xfrm>
          <a:prstGeom prst="rect">
            <a:avLst/>
          </a:prstGeom>
          <a:noFill/>
        </p:spPr>
        <p:txBody>
          <a:bodyPr wrap="square" rtlCol="0">
            <a:spAutoFit/>
          </a:bodyPr>
          <a:lstStyle/>
          <a:p>
            <a:r>
              <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rPr>
              <a:t>divide</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8" name="直接箭头连接符 17">
            <a:extLst>
              <a:ext uri="{FF2B5EF4-FFF2-40B4-BE49-F238E27FC236}">
                <a16:creationId xmlns:a16="http://schemas.microsoft.com/office/drawing/2014/main" id="{0A341D3F-24B8-4032-BDDA-C5C8584EB107}"/>
              </a:ext>
            </a:extLst>
          </p:cNvPr>
          <p:cNvCxnSpPr>
            <a:cxnSpLocks/>
          </p:cNvCxnSpPr>
          <p:nvPr/>
        </p:nvCxnSpPr>
        <p:spPr>
          <a:xfrm>
            <a:off x="2851332" y="2847818"/>
            <a:ext cx="648072"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9" name="对象 18">
            <a:extLst>
              <a:ext uri="{FF2B5EF4-FFF2-40B4-BE49-F238E27FC236}">
                <a16:creationId xmlns:a16="http://schemas.microsoft.com/office/drawing/2014/main" id="{2B9E6F57-E4ED-4D1B-BF81-FA616F0705F3}"/>
              </a:ext>
            </a:extLst>
          </p:cNvPr>
          <p:cNvGraphicFramePr>
            <a:graphicFrameLocks noChangeAspect="1"/>
          </p:cNvGraphicFramePr>
          <p:nvPr>
            <p:extLst>
              <p:ext uri="{D42A27DB-BD31-4B8C-83A1-F6EECF244321}">
                <p14:modId xmlns:p14="http://schemas.microsoft.com/office/powerpoint/2010/main" val="484114273"/>
              </p:ext>
            </p:extLst>
          </p:nvPr>
        </p:nvGraphicFramePr>
        <p:xfrm>
          <a:off x="3509401" y="2469133"/>
          <a:ext cx="722002" cy="2136794"/>
        </p:xfrm>
        <a:graphic>
          <a:graphicData uri="http://schemas.openxmlformats.org/presentationml/2006/ole">
            <mc:AlternateContent xmlns:mc="http://schemas.openxmlformats.org/markup-compatibility/2006">
              <mc:Choice xmlns:v="urn:schemas-microsoft-com:vml" Requires="v">
                <p:oleObj spid="_x0000_s7287" name="Visio" r:id="rId7" imgW="1981101" imgH="5861013" progId="Visio.Drawing.15">
                  <p:embed/>
                </p:oleObj>
              </mc:Choice>
              <mc:Fallback>
                <p:oleObj name="Visio" r:id="rId7" imgW="1981101" imgH="5861013" progId="Visio.Drawing.15">
                  <p:embed/>
                  <p:pic>
                    <p:nvPicPr>
                      <p:cNvPr id="0" name=""/>
                      <p:cNvPicPr/>
                      <p:nvPr/>
                    </p:nvPicPr>
                    <p:blipFill>
                      <a:blip r:embed="rId8"/>
                      <a:stretch>
                        <a:fillRect/>
                      </a:stretch>
                    </p:blipFill>
                    <p:spPr>
                      <a:xfrm>
                        <a:off x="3509401" y="2469133"/>
                        <a:ext cx="722002" cy="2136794"/>
                      </a:xfrm>
                      <a:prstGeom prst="rect">
                        <a:avLst/>
                      </a:prstGeom>
                    </p:spPr>
                  </p:pic>
                </p:oleObj>
              </mc:Fallback>
            </mc:AlternateContent>
          </a:graphicData>
        </a:graphic>
      </p:graphicFrame>
      <p:sp>
        <p:nvSpPr>
          <p:cNvPr id="21" name="文本框 20">
            <a:extLst>
              <a:ext uri="{FF2B5EF4-FFF2-40B4-BE49-F238E27FC236}">
                <a16:creationId xmlns:a16="http://schemas.microsoft.com/office/drawing/2014/main" id="{23D9AF0D-5518-4393-8FE9-50A6C5DD662D}"/>
              </a:ext>
            </a:extLst>
          </p:cNvPr>
          <p:cNvSpPr txBox="1"/>
          <p:nvPr/>
        </p:nvSpPr>
        <p:spPr>
          <a:xfrm>
            <a:off x="2815328" y="2862342"/>
            <a:ext cx="720080" cy="276999"/>
          </a:xfrm>
          <a:prstGeom prst="rect">
            <a:avLst/>
          </a:prstGeom>
          <a:noFill/>
        </p:spPr>
        <p:txBody>
          <a:bodyPr wrap="square" rtlCol="0">
            <a:spAutoFit/>
          </a:bodyPr>
          <a:lstStyle/>
          <a:p>
            <a:r>
              <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rPr>
              <a:t>divide</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E53345BB-A5B7-43D6-ADB5-D7E003841C90}"/>
              </a:ext>
            </a:extLst>
          </p:cNvPr>
          <p:cNvSpPr txBox="1"/>
          <p:nvPr/>
        </p:nvSpPr>
        <p:spPr>
          <a:xfrm>
            <a:off x="1651638" y="2380723"/>
            <a:ext cx="1512168" cy="276999"/>
          </a:xfrm>
          <a:prstGeom prst="rect">
            <a:avLst/>
          </a:prstGeom>
          <a:noFill/>
        </p:spPr>
        <p:txBody>
          <a:bodyPr wrap="square" rtlCol="0">
            <a:spAutoFit/>
          </a:bodyPr>
          <a:lstStyle/>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Batch Size = 1000</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3" name="文本框 22">
            <a:extLst>
              <a:ext uri="{FF2B5EF4-FFF2-40B4-BE49-F238E27FC236}">
                <a16:creationId xmlns:a16="http://schemas.microsoft.com/office/drawing/2014/main" id="{CB0794DB-0DE4-4514-8FF1-38557780A073}"/>
              </a:ext>
            </a:extLst>
          </p:cNvPr>
          <p:cNvSpPr txBox="1"/>
          <p:nvPr/>
        </p:nvSpPr>
        <p:spPr>
          <a:xfrm>
            <a:off x="3168804" y="2227701"/>
            <a:ext cx="1403196" cy="276999"/>
          </a:xfrm>
          <a:prstGeom prst="rect">
            <a:avLst/>
          </a:prstGeom>
          <a:noFill/>
        </p:spPr>
        <p:txBody>
          <a:bodyPr wrap="square" rtlCol="0">
            <a:spAutoFit/>
          </a:bodyPr>
          <a:lstStyle/>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Chunk Size = 50</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26" name="直接箭头连接符 25">
            <a:extLst>
              <a:ext uri="{FF2B5EF4-FFF2-40B4-BE49-F238E27FC236}">
                <a16:creationId xmlns:a16="http://schemas.microsoft.com/office/drawing/2014/main" id="{57CD2EC8-9EEC-4B60-9641-22CF94CDF618}"/>
              </a:ext>
            </a:extLst>
          </p:cNvPr>
          <p:cNvCxnSpPr>
            <a:cxnSpLocks/>
            <a:endCxn id="61" idx="1"/>
          </p:cNvCxnSpPr>
          <p:nvPr/>
        </p:nvCxnSpPr>
        <p:spPr>
          <a:xfrm>
            <a:off x="2840575" y="2858495"/>
            <a:ext cx="432266" cy="1621207"/>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30" name="文本框 20">
            <a:extLst>
              <a:ext uri="{FF2B5EF4-FFF2-40B4-BE49-F238E27FC236}">
                <a16:creationId xmlns:a16="http://schemas.microsoft.com/office/drawing/2014/main" id="{23D9AF0D-5518-4393-8FE9-50A6C5DD662D}"/>
              </a:ext>
            </a:extLst>
          </p:cNvPr>
          <p:cNvSpPr txBox="1"/>
          <p:nvPr/>
        </p:nvSpPr>
        <p:spPr>
          <a:xfrm>
            <a:off x="2802325" y="3550397"/>
            <a:ext cx="756084" cy="27699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altLang="zh-CN" sz="1200" b="1" dirty="0">
                <a:solidFill>
                  <a:schemeClr val="tx1">
                    <a:lumMod val="75000"/>
                    <a:lumOff val="25000"/>
                  </a:schemeClr>
                </a:solidFill>
                <a:latin typeface="微软雅黑" panose="020B0503020204020204" pitchFamily="34" charset="-122"/>
                <a:ea typeface="微软雅黑" panose="020B0503020204020204" pitchFamily="34" charset="-122"/>
              </a:rPr>
              <a:t>sample</a:t>
            </a:r>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矩形 28">
            <a:extLst>
              <a:ext uri="{FF2B5EF4-FFF2-40B4-BE49-F238E27FC236}">
                <a16:creationId xmlns:a16="http://schemas.microsoft.com/office/drawing/2014/main" id="{9B8C6F22-3719-4EDD-91B3-E4E8C44786D8}"/>
              </a:ext>
            </a:extLst>
          </p:cNvPr>
          <p:cNvSpPr/>
          <p:nvPr/>
        </p:nvSpPr>
        <p:spPr>
          <a:xfrm>
            <a:off x="3519688" y="4109701"/>
            <a:ext cx="676706" cy="367474"/>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dirty="0"/>
          </a:p>
        </p:txBody>
      </p:sp>
      <mc:AlternateContent xmlns:mc="http://schemas.openxmlformats.org/markup-compatibility/2006" xmlns:a14="http://schemas.microsoft.com/office/drawing/2010/main">
        <mc:Choice Requires="a14">
          <p:sp>
            <p:nvSpPr>
              <p:cNvPr id="31" name="文本框 30">
                <a:extLst>
                  <a:ext uri="{FF2B5EF4-FFF2-40B4-BE49-F238E27FC236}">
                    <a16:creationId xmlns:a16="http://schemas.microsoft.com/office/drawing/2014/main" id="{7A672055-5181-4F45-A7F8-B07F7203DB8E}"/>
                  </a:ext>
                </a:extLst>
              </p:cNvPr>
              <p:cNvSpPr txBox="1"/>
              <p:nvPr/>
            </p:nvSpPr>
            <p:spPr>
              <a:xfrm>
                <a:off x="3495741" y="4054582"/>
                <a:ext cx="770705" cy="461665"/>
              </a:xfrm>
              <a:prstGeom prst="rect">
                <a:avLst/>
              </a:prstGeom>
              <a:noFill/>
            </p:spPr>
            <p:txBody>
              <a:bodyPr wrap="square" rtlCol="0">
                <a:spAutoFit/>
              </a:bodyPr>
              <a:lstStyle/>
              <a:p>
                <a14:m>
                  <m:oMath xmlns:m="http://schemas.openxmlformats.org/officeDocument/2006/math">
                    <m:sSub>
                      <m:sSubPr>
                        <m:ctrlPr>
                          <a:rPr lang="en-US" altLang="zh-CN" sz="1200" b="0" i="1" smtClean="0">
                            <a:solidFill>
                              <a:schemeClr val="bg1"/>
                            </a:solidFill>
                            <a:latin typeface="Cambria Math" panose="02040503050406030204" pitchFamily="18" charset="0"/>
                            <a:ea typeface="微软雅黑" panose="020B0503020204020204" pitchFamily="34" charset="-122"/>
                          </a:rPr>
                        </m:ctrlPr>
                      </m:sSubPr>
                      <m:e>
                        <m:r>
                          <a:rPr lang="en-US" altLang="zh-CN" sz="1200" b="0" i="1" smtClean="0">
                            <a:solidFill>
                              <a:schemeClr val="bg1"/>
                            </a:solidFill>
                            <a:latin typeface="Cambria Math" panose="02040503050406030204" pitchFamily="18" charset="0"/>
                            <a:ea typeface="微软雅黑" panose="020B0503020204020204" pitchFamily="34" charset="-122"/>
                          </a:rPr>
                          <m:t>𝐵</m:t>
                        </m:r>
                      </m:e>
                      <m:sub>
                        <m:r>
                          <a:rPr lang="en-US" altLang="zh-CN" sz="1200" b="0" i="1" smtClean="0">
                            <a:solidFill>
                              <a:schemeClr val="bg1"/>
                            </a:solidFill>
                            <a:latin typeface="Cambria Math" panose="02040503050406030204" pitchFamily="18" charset="0"/>
                            <a:ea typeface="微软雅黑" panose="020B0503020204020204" pitchFamily="34" charset="-122"/>
                          </a:rPr>
                          <m:t>𝑛</m:t>
                        </m:r>
                      </m:sub>
                    </m:sSub>
                  </m:oMath>
                </a14:m>
                <a:r>
                  <a:rPr lang="zh-CN" altLang="en-US" sz="1200" dirty="0">
                    <a:solidFill>
                      <a:schemeClr val="bg1"/>
                    </a:solidFill>
                    <a:latin typeface="微软雅黑" panose="020B0503020204020204" pitchFamily="34" charset="-122"/>
                    <a:ea typeface="微软雅黑" panose="020B0503020204020204" pitchFamily="34" charset="-122"/>
                  </a:rPr>
                  <a:t> </a:t>
                </a:r>
                <a:r>
                  <a:rPr lang="en-US" altLang="zh-CN" sz="1200" dirty="0">
                    <a:solidFill>
                      <a:schemeClr val="bg1"/>
                    </a:solidFill>
                    <a:latin typeface="微软雅黑" panose="020B0503020204020204" pitchFamily="34" charset="-122"/>
                    <a:ea typeface="微软雅黑" panose="020B0503020204020204" pitchFamily="34" charset="-122"/>
                  </a:rPr>
                  <a:t>head nodes</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31" name="文本框 30">
                <a:extLst>
                  <a:ext uri="{FF2B5EF4-FFF2-40B4-BE49-F238E27FC236}">
                    <a16:creationId xmlns:a16="http://schemas.microsoft.com/office/drawing/2014/main" id="{7A672055-5181-4F45-A7F8-B07F7203DB8E}"/>
                  </a:ext>
                </a:extLst>
              </p:cNvPr>
              <p:cNvSpPr txBox="1">
                <a:spLocks noRot="1" noChangeAspect="1" noMove="1" noResize="1" noEditPoints="1" noAdjustHandles="1" noChangeArrowheads="1" noChangeShapeType="1" noTextEdit="1"/>
              </p:cNvSpPr>
              <p:nvPr/>
            </p:nvSpPr>
            <p:spPr>
              <a:xfrm>
                <a:off x="3495741" y="4054582"/>
                <a:ext cx="770705" cy="461665"/>
              </a:xfrm>
              <a:prstGeom prst="rect">
                <a:avLst/>
              </a:prstGeom>
              <a:blipFill>
                <a:blip r:embed="rId9"/>
                <a:stretch>
                  <a:fillRect r="-4724" b="-9211"/>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4" name="文本框 33">
                <a:extLst>
                  <a:ext uri="{FF2B5EF4-FFF2-40B4-BE49-F238E27FC236}">
                    <a16:creationId xmlns:a16="http://schemas.microsoft.com/office/drawing/2014/main" id="{259E4ED1-52AB-4007-8C4D-022F52BEC616}"/>
                  </a:ext>
                </a:extLst>
              </p:cNvPr>
              <p:cNvSpPr txBox="1"/>
              <p:nvPr/>
            </p:nvSpPr>
            <p:spPr>
              <a:xfrm>
                <a:off x="3325039" y="4900384"/>
                <a:ext cx="1090726" cy="274571"/>
              </a:xfrm>
              <a:prstGeom prst="rect">
                <a:avLst/>
              </a:prstGeom>
              <a:noFill/>
            </p:spPr>
            <p:txBody>
              <a:bodyPr wrap="square" rtlCol="0">
                <a:spAutoFit/>
              </a:bodyPr>
              <a:lstStyle/>
              <a:p>
                <a14:m>
                  <m:oMath xmlns:m="http://schemas.openxmlformats.org/officeDocument/2006/math">
                    <m:sSub>
                      <m:sSubPr>
                        <m:ctrlPr>
                          <a:rPr lang="en-US" altLang="zh-CN" sz="1200" i="1" smtClean="0">
                            <a:solidFill>
                              <a:schemeClr val="tx1"/>
                            </a:solidFill>
                            <a:latin typeface="Cambria Math" panose="02040503050406030204" pitchFamily="18" charset="0"/>
                            <a:ea typeface="微软雅黑" panose="020B0503020204020204" pitchFamily="34" charset="-122"/>
                          </a:rPr>
                        </m:ctrlPr>
                      </m:sSubPr>
                      <m:e>
                        <m:r>
                          <a:rPr lang="en-US" altLang="zh-CN" sz="1200" i="1">
                            <a:solidFill>
                              <a:schemeClr val="tx1"/>
                            </a:solidFill>
                            <a:latin typeface="Cambria Math" panose="02040503050406030204" pitchFamily="18" charset="0"/>
                            <a:ea typeface="微软雅黑" panose="020B0503020204020204" pitchFamily="34" charset="-122"/>
                          </a:rPr>
                          <m:t>𝐵</m:t>
                        </m:r>
                      </m:e>
                      <m:sub>
                        <m:r>
                          <a:rPr lang="en-US" altLang="zh-CN" sz="1200" i="1">
                            <a:solidFill>
                              <a:schemeClr val="tx1"/>
                            </a:solidFill>
                            <a:latin typeface="Cambria Math" panose="02040503050406030204" pitchFamily="18" charset="0"/>
                            <a:ea typeface="微软雅黑" panose="020B0503020204020204" pitchFamily="34" charset="-122"/>
                          </a:rPr>
                          <m:t>𝑛</m:t>
                        </m:r>
                      </m:sub>
                    </m:sSub>
                  </m:oMath>
                </a14:m>
                <a:r>
                  <a:rPr lang="en-US" altLang="zh-CN" sz="1200" dirty="0">
                    <a:solidFill>
                      <a:schemeClr val="tx1"/>
                    </a:solidFill>
                    <a:latin typeface="微软雅黑" panose="020B0503020204020204" pitchFamily="34" charset="-122"/>
                    <a:ea typeface="微软雅黑" panose="020B0503020204020204" pitchFamily="34" charset="-122"/>
                  </a:rPr>
                  <a:t> </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Size = 50</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34" name="文本框 33">
                <a:extLst>
                  <a:ext uri="{FF2B5EF4-FFF2-40B4-BE49-F238E27FC236}">
                    <a16:creationId xmlns:a16="http://schemas.microsoft.com/office/drawing/2014/main" id="{259E4ED1-52AB-4007-8C4D-022F52BEC616}"/>
                  </a:ext>
                </a:extLst>
              </p:cNvPr>
              <p:cNvSpPr txBox="1">
                <a:spLocks noRot="1" noChangeAspect="1" noMove="1" noResize="1" noEditPoints="1" noAdjustHandles="1" noChangeArrowheads="1" noChangeShapeType="1" noTextEdit="1"/>
              </p:cNvSpPr>
              <p:nvPr/>
            </p:nvSpPr>
            <p:spPr>
              <a:xfrm>
                <a:off x="3325039" y="4900384"/>
                <a:ext cx="1090726" cy="274571"/>
              </a:xfrm>
              <a:prstGeom prst="rect">
                <a:avLst/>
              </a:prstGeom>
              <a:blipFill>
                <a:blip r:embed="rId10"/>
                <a:stretch>
                  <a:fillRect t="-2222" b="-17778"/>
                </a:stretch>
              </a:blipFill>
            </p:spPr>
            <p:txBody>
              <a:bodyPr/>
              <a:lstStyle/>
              <a:p>
                <a:r>
                  <a:rPr lang="zh-CN" altLang="en-US">
                    <a:noFill/>
                  </a:rPr>
                  <a:t> </a:t>
                </a:r>
              </a:p>
            </p:txBody>
          </p:sp>
        </mc:Fallback>
      </mc:AlternateContent>
      <p:cxnSp>
        <p:nvCxnSpPr>
          <p:cNvPr id="35" name="直接箭头连接符 34">
            <a:extLst>
              <a:ext uri="{FF2B5EF4-FFF2-40B4-BE49-F238E27FC236}">
                <a16:creationId xmlns:a16="http://schemas.microsoft.com/office/drawing/2014/main" id="{B4424C43-A231-4D42-AD95-FF745861FD1A}"/>
              </a:ext>
            </a:extLst>
          </p:cNvPr>
          <p:cNvCxnSpPr>
            <a:cxnSpLocks/>
          </p:cNvCxnSpPr>
          <p:nvPr/>
        </p:nvCxnSpPr>
        <p:spPr>
          <a:xfrm>
            <a:off x="4212113" y="2631794"/>
            <a:ext cx="648072" cy="0"/>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DCE0E98D-3D1E-4671-8156-315FAF3D9141}"/>
              </a:ext>
            </a:extLst>
          </p:cNvPr>
          <p:cNvCxnSpPr/>
          <p:nvPr/>
        </p:nvCxnSpPr>
        <p:spPr>
          <a:xfrm flipV="1">
            <a:off x="4986833" y="2496013"/>
            <a:ext cx="1152128" cy="343118"/>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37" name="文本框 36">
                <a:extLst>
                  <a:ext uri="{FF2B5EF4-FFF2-40B4-BE49-F238E27FC236}">
                    <a16:creationId xmlns:a16="http://schemas.microsoft.com/office/drawing/2014/main" id="{40BBC2D1-5339-42D4-9384-AE36071DAE23}"/>
                  </a:ext>
                </a:extLst>
              </p:cNvPr>
              <p:cNvSpPr txBox="1"/>
              <p:nvPr/>
            </p:nvSpPr>
            <p:spPr>
              <a:xfrm>
                <a:off x="4735022" y="2760332"/>
                <a:ext cx="233392" cy="27764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sz="1200" b="1" i="1" smtClean="0">
                          <a:solidFill>
                            <a:schemeClr val="tx1">
                              <a:lumMod val="75000"/>
                              <a:lumOff val="25000"/>
                            </a:schemeClr>
                          </a:solidFill>
                          <a:latin typeface="Cambria Math" panose="02040503050406030204" pitchFamily="18" charset="0"/>
                          <a:ea typeface="微软雅黑" panose="020B0503020204020204" pitchFamily="34" charset="-122"/>
                        </a:rPr>
                        <m:t>𝒂</m:t>
                      </m:r>
                    </m:oMath>
                  </m:oMathPara>
                </a14:m>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37" name="文本框 36">
                <a:extLst>
                  <a:ext uri="{FF2B5EF4-FFF2-40B4-BE49-F238E27FC236}">
                    <a16:creationId xmlns:a16="http://schemas.microsoft.com/office/drawing/2014/main" id="{40BBC2D1-5339-42D4-9384-AE36071DAE23}"/>
                  </a:ext>
                </a:extLst>
              </p:cNvPr>
              <p:cNvSpPr txBox="1">
                <a:spLocks noRot="1" noChangeAspect="1" noMove="1" noResize="1" noEditPoints="1" noAdjustHandles="1" noChangeArrowheads="1" noChangeShapeType="1" noTextEdit="1"/>
              </p:cNvSpPr>
              <p:nvPr/>
            </p:nvSpPr>
            <p:spPr>
              <a:xfrm>
                <a:off x="4735022" y="2760332"/>
                <a:ext cx="233392" cy="277640"/>
              </a:xfrm>
              <a:prstGeom prst="rect">
                <a:avLst/>
              </a:prstGeom>
              <a:blipFill>
                <a:blip r:embed="rId11"/>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39" name="文本框 38">
                <a:extLst>
                  <a:ext uri="{FF2B5EF4-FFF2-40B4-BE49-F238E27FC236}">
                    <a16:creationId xmlns:a16="http://schemas.microsoft.com/office/drawing/2014/main" id="{0B6706CC-9374-4C75-8DB3-2774E34079A3}"/>
                  </a:ext>
                </a:extLst>
              </p:cNvPr>
              <p:cNvSpPr txBox="1"/>
              <p:nvPr/>
            </p:nvSpPr>
            <p:spPr>
              <a:xfrm>
                <a:off x="6157380" y="2276950"/>
                <a:ext cx="233392" cy="277640"/>
              </a:xfrm>
              <a:prstGeom prst="rect">
                <a:avLst/>
              </a:prstGeom>
              <a:noFill/>
            </p:spPr>
            <p:txBody>
              <a:bodyPr wrap="square" rtlCol="0">
                <a:spAutoFit/>
              </a:bodyPr>
              <a:lstStyle/>
              <a:p>
                <a:pPr/>
                <a14:m>
                  <m:oMathPara xmlns:m="http://schemas.openxmlformats.org/officeDocument/2006/math">
                    <m:oMathParaPr>
                      <m:jc m:val="centerGroup"/>
                    </m:oMathParaPr>
                    <m:oMath xmlns:m="http://schemas.openxmlformats.org/officeDocument/2006/math">
                      <m:r>
                        <a:rPr lang="en-US" altLang="zh-CN" sz="1200" b="1" i="1" smtClean="0">
                          <a:solidFill>
                            <a:schemeClr val="tx1">
                              <a:lumMod val="75000"/>
                              <a:lumOff val="25000"/>
                            </a:schemeClr>
                          </a:solidFill>
                          <a:latin typeface="Cambria Math" panose="02040503050406030204" pitchFamily="18" charset="0"/>
                          <a:ea typeface="微软雅黑" panose="020B0503020204020204" pitchFamily="34" charset="-122"/>
                        </a:rPr>
                        <m:t>𝒃</m:t>
                      </m:r>
                    </m:oMath>
                  </m:oMathPara>
                </a14:m>
                <a:endParaRPr lang="zh-CN" altLang="en-US" sz="12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39" name="文本框 38">
                <a:extLst>
                  <a:ext uri="{FF2B5EF4-FFF2-40B4-BE49-F238E27FC236}">
                    <a16:creationId xmlns:a16="http://schemas.microsoft.com/office/drawing/2014/main" id="{0B6706CC-9374-4C75-8DB3-2774E34079A3}"/>
                  </a:ext>
                </a:extLst>
              </p:cNvPr>
              <p:cNvSpPr txBox="1">
                <a:spLocks noRot="1" noChangeAspect="1" noMove="1" noResize="1" noEditPoints="1" noAdjustHandles="1" noChangeArrowheads="1" noChangeShapeType="1" noTextEdit="1"/>
              </p:cNvSpPr>
              <p:nvPr/>
            </p:nvSpPr>
            <p:spPr>
              <a:xfrm>
                <a:off x="6157380" y="2276950"/>
                <a:ext cx="233392" cy="277640"/>
              </a:xfrm>
              <a:prstGeom prst="rect">
                <a:avLst/>
              </a:prstGeom>
              <a:blipFill>
                <a:blip r:embed="rId12"/>
                <a:stretch>
                  <a:fillRect r="-5263"/>
                </a:stretch>
              </a:blipFill>
            </p:spPr>
            <p:txBody>
              <a:bodyPr/>
              <a:lstStyle/>
              <a:p>
                <a:r>
                  <a:rPr lang="zh-CN" altLang="en-US">
                    <a:noFill/>
                  </a:rPr>
                  <a:t> </a:t>
                </a:r>
              </a:p>
            </p:txBody>
          </p:sp>
        </mc:Fallback>
      </mc:AlternateContent>
      <p:sp>
        <p:nvSpPr>
          <p:cNvPr id="38" name="文本框 37">
            <a:extLst>
              <a:ext uri="{FF2B5EF4-FFF2-40B4-BE49-F238E27FC236}">
                <a16:creationId xmlns:a16="http://schemas.microsoft.com/office/drawing/2014/main" id="{A001CA1B-A274-4EBF-AFAE-0016E02D69C3}"/>
              </a:ext>
            </a:extLst>
          </p:cNvPr>
          <p:cNvSpPr txBox="1"/>
          <p:nvPr/>
        </p:nvSpPr>
        <p:spPr>
          <a:xfrm rot="20630804">
            <a:off x="4893119" y="2414521"/>
            <a:ext cx="1163409" cy="276999"/>
          </a:xfrm>
          <a:prstGeom prst="rect">
            <a:avLst/>
          </a:prstGeom>
          <a:noFill/>
        </p:spPr>
        <p:txBody>
          <a:bodyPr wrap="square" rtlCol="0">
            <a:spAutoFit/>
          </a:bodyPr>
          <a:lstStyle/>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positive edge</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41" name="直接箭头连接符 40">
            <a:extLst>
              <a:ext uri="{FF2B5EF4-FFF2-40B4-BE49-F238E27FC236}">
                <a16:creationId xmlns:a16="http://schemas.microsoft.com/office/drawing/2014/main" id="{CD077B23-581D-475A-AE5B-36790B0B72B1}"/>
              </a:ext>
            </a:extLst>
          </p:cNvPr>
          <p:cNvCxnSpPr>
            <a:cxnSpLocks/>
            <a:stCxn id="29" idx="3"/>
            <a:endCxn id="37" idx="2"/>
          </p:cNvCxnSpPr>
          <p:nvPr/>
        </p:nvCxnSpPr>
        <p:spPr>
          <a:xfrm flipV="1">
            <a:off x="4196394" y="3037972"/>
            <a:ext cx="655324" cy="1255466"/>
          </a:xfrm>
          <a:prstGeom prst="straightConnector1">
            <a:avLst/>
          </a:prstGeom>
          <a:ln w="28575">
            <a:solidFill>
              <a:srgbClr val="7030A0"/>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43" name="文本框 42">
            <a:extLst>
              <a:ext uri="{FF2B5EF4-FFF2-40B4-BE49-F238E27FC236}">
                <a16:creationId xmlns:a16="http://schemas.microsoft.com/office/drawing/2014/main" id="{F263653C-C861-4807-A83A-BE30F6093638}"/>
              </a:ext>
            </a:extLst>
          </p:cNvPr>
          <p:cNvSpPr txBox="1"/>
          <p:nvPr/>
        </p:nvSpPr>
        <p:spPr>
          <a:xfrm rot="17894840">
            <a:off x="3830421" y="3464588"/>
            <a:ext cx="1694007" cy="253916"/>
          </a:xfrm>
          <a:prstGeom prst="rect">
            <a:avLst/>
          </a:prstGeom>
          <a:noFill/>
        </p:spPr>
        <p:txBody>
          <a:bodyPr wrap="square" rtlCol="0">
            <a:spAutoFit/>
          </a:bodyPr>
          <a:lstStyle/>
          <a:p>
            <a:r>
              <a:rPr lang="en-US" altLang="zh-CN" sz="1050" dirty="0">
                <a:solidFill>
                  <a:schemeClr val="tx1">
                    <a:lumMod val="75000"/>
                    <a:lumOff val="25000"/>
                  </a:schemeClr>
                </a:solidFill>
                <a:latin typeface="微软雅黑" panose="020B0503020204020204" pitchFamily="34" charset="-122"/>
                <a:ea typeface="微软雅黑" panose="020B0503020204020204" pitchFamily="34" charset="-122"/>
              </a:rPr>
              <a:t>Replace the head node</a:t>
            </a:r>
            <a:endParaRPr lang="zh-CN" altLang="en-US" sz="105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44" name="直接箭头连接符 43">
            <a:extLst>
              <a:ext uri="{FF2B5EF4-FFF2-40B4-BE49-F238E27FC236}">
                <a16:creationId xmlns:a16="http://schemas.microsoft.com/office/drawing/2014/main" id="{F2A533AD-9E0F-4959-85B9-8C468BC5A86B}"/>
              </a:ext>
            </a:extLst>
          </p:cNvPr>
          <p:cNvCxnSpPr>
            <a:cxnSpLocks/>
            <a:stCxn id="58" idx="3"/>
            <a:endCxn id="39" idx="2"/>
          </p:cNvCxnSpPr>
          <p:nvPr/>
        </p:nvCxnSpPr>
        <p:spPr>
          <a:xfrm flipV="1">
            <a:off x="4196394" y="2554590"/>
            <a:ext cx="2077682" cy="2155698"/>
          </a:xfrm>
          <a:prstGeom prst="straightConnector1">
            <a:avLst/>
          </a:prstGeom>
          <a:ln w="28575">
            <a:solidFill>
              <a:srgbClr val="7030A0"/>
            </a:solidFill>
            <a:prstDash val="lgDash"/>
            <a:tailEnd type="triangle"/>
          </a:ln>
        </p:spPr>
        <p:style>
          <a:lnRef idx="1">
            <a:schemeClr val="accent1"/>
          </a:lnRef>
          <a:fillRef idx="0">
            <a:schemeClr val="accent1"/>
          </a:fillRef>
          <a:effectRef idx="0">
            <a:schemeClr val="accent1"/>
          </a:effectRef>
          <a:fontRef idx="minor">
            <a:schemeClr val="tx1"/>
          </a:fontRef>
        </p:style>
      </p:cxnSp>
      <p:sp>
        <p:nvSpPr>
          <p:cNvPr id="47" name="文本框 46">
            <a:extLst>
              <a:ext uri="{FF2B5EF4-FFF2-40B4-BE49-F238E27FC236}">
                <a16:creationId xmlns:a16="http://schemas.microsoft.com/office/drawing/2014/main" id="{4C00C74B-BBC0-4456-BEEC-60FCED39E9DD}"/>
              </a:ext>
            </a:extLst>
          </p:cNvPr>
          <p:cNvSpPr txBox="1"/>
          <p:nvPr/>
        </p:nvSpPr>
        <p:spPr>
          <a:xfrm rot="18862921">
            <a:off x="4475369" y="3443451"/>
            <a:ext cx="1988073" cy="276999"/>
          </a:xfrm>
          <a:prstGeom prst="rect">
            <a:avLst/>
          </a:prstGeom>
          <a:noFill/>
        </p:spPr>
        <p:txBody>
          <a:bodyPr wrap="square" rtlCol="0">
            <a:spAutoFit/>
          </a:bodyPr>
          <a:lstStyle/>
          <a:p>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Replace the tail node</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58" name="矩形 57">
            <a:extLst>
              <a:ext uri="{FF2B5EF4-FFF2-40B4-BE49-F238E27FC236}">
                <a16:creationId xmlns:a16="http://schemas.microsoft.com/office/drawing/2014/main" id="{8876D88D-34BC-4605-96AA-E2A3CEF8CB9C}"/>
              </a:ext>
            </a:extLst>
          </p:cNvPr>
          <p:cNvSpPr/>
          <p:nvPr/>
        </p:nvSpPr>
        <p:spPr>
          <a:xfrm>
            <a:off x="3519688" y="4526551"/>
            <a:ext cx="676706" cy="367474"/>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900" dirty="0"/>
          </a:p>
        </p:txBody>
      </p:sp>
      <mc:AlternateContent xmlns:mc="http://schemas.openxmlformats.org/markup-compatibility/2006" xmlns:a14="http://schemas.microsoft.com/office/drawing/2010/main">
        <mc:Choice Requires="a14">
          <p:sp>
            <p:nvSpPr>
              <p:cNvPr id="59" name="文本框 58">
                <a:extLst>
                  <a:ext uri="{FF2B5EF4-FFF2-40B4-BE49-F238E27FC236}">
                    <a16:creationId xmlns:a16="http://schemas.microsoft.com/office/drawing/2014/main" id="{F363AC59-CC79-4D5F-BE5C-2DC15E8A6E14}"/>
                  </a:ext>
                </a:extLst>
              </p:cNvPr>
              <p:cNvSpPr txBox="1"/>
              <p:nvPr/>
            </p:nvSpPr>
            <p:spPr>
              <a:xfrm>
                <a:off x="3550524" y="4479455"/>
                <a:ext cx="770705" cy="461665"/>
              </a:xfrm>
              <a:prstGeom prst="rect">
                <a:avLst/>
              </a:prstGeom>
              <a:noFill/>
            </p:spPr>
            <p:txBody>
              <a:bodyPr wrap="square" rtlCol="0">
                <a:spAutoFit/>
              </a:bodyPr>
              <a:lstStyle/>
              <a:p>
                <a14:m>
                  <m:oMath xmlns:m="http://schemas.openxmlformats.org/officeDocument/2006/math">
                    <m:sSub>
                      <m:sSubPr>
                        <m:ctrlPr>
                          <a:rPr lang="en-US" altLang="zh-CN" sz="1200" b="0" i="1" smtClean="0">
                            <a:solidFill>
                              <a:schemeClr val="bg1"/>
                            </a:solidFill>
                            <a:latin typeface="Cambria Math" panose="02040503050406030204" pitchFamily="18" charset="0"/>
                            <a:ea typeface="微软雅黑" panose="020B0503020204020204" pitchFamily="34" charset="-122"/>
                          </a:rPr>
                        </m:ctrlPr>
                      </m:sSubPr>
                      <m:e>
                        <m:r>
                          <a:rPr lang="en-US" altLang="zh-CN" sz="1200" b="0" i="1" smtClean="0">
                            <a:solidFill>
                              <a:schemeClr val="bg1"/>
                            </a:solidFill>
                            <a:latin typeface="Cambria Math" panose="02040503050406030204" pitchFamily="18" charset="0"/>
                            <a:ea typeface="微软雅黑" panose="020B0503020204020204" pitchFamily="34" charset="-122"/>
                          </a:rPr>
                          <m:t>𝐵</m:t>
                        </m:r>
                      </m:e>
                      <m:sub>
                        <m:r>
                          <a:rPr lang="en-US" altLang="zh-CN" sz="1200" b="0" i="1" smtClean="0">
                            <a:solidFill>
                              <a:schemeClr val="bg1"/>
                            </a:solidFill>
                            <a:latin typeface="Cambria Math" panose="02040503050406030204" pitchFamily="18" charset="0"/>
                            <a:ea typeface="微软雅黑" panose="020B0503020204020204" pitchFamily="34" charset="-122"/>
                          </a:rPr>
                          <m:t>𝑛</m:t>
                        </m:r>
                      </m:sub>
                    </m:sSub>
                  </m:oMath>
                </a14:m>
                <a:r>
                  <a:rPr lang="zh-CN" altLang="en-US" sz="1200" dirty="0">
                    <a:solidFill>
                      <a:schemeClr val="bg1"/>
                    </a:solidFill>
                    <a:latin typeface="微软雅黑" panose="020B0503020204020204" pitchFamily="34" charset="-122"/>
                    <a:ea typeface="微软雅黑" panose="020B0503020204020204" pitchFamily="34" charset="-122"/>
                  </a:rPr>
                  <a:t> </a:t>
                </a:r>
                <a:r>
                  <a:rPr lang="en-US" altLang="zh-CN" sz="1200" dirty="0">
                    <a:solidFill>
                      <a:schemeClr val="bg1"/>
                    </a:solidFill>
                    <a:latin typeface="微软雅黑" panose="020B0503020204020204" pitchFamily="34" charset="-122"/>
                    <a:ea typeface="微软雅黑" panose="020B0503020204020204" pitchFamily="34" charset="-122"/>
                  </a:rPr>
                  <a:t>tail nodes</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59" name="文本框 58">
                <a:extLst>
                  <a:ext uri="{FF2B5EF4-FFF2-40B4-BE49-F238E27FC236}">
                    <a16:creationId xmlns:a16="http://schemas.microsoft.com/office/drawing/2014/main" id="{F363AC59-CC79-4D5F-BE5C-2DC15E8A6E14}"/>
                  </a:ext>
                </a:extLst>
              </p:cNvPr>
              <p:cNvSpPr txBox="1">
                <a:spLocks noRot="1" noChangeAspect="1" noMove="1" noResize="1" noEditPoints="1" noAdjustHandles="1" noChangeArrowheads="1" noChangeShapeType="1" noTextEdit="1"/>
              </p:cNvSpPr>
              <p:nvPr/>
            </p:nvSpPr>
            <p:spPr>
              <a:xfrm>
                <a:off x="3550524" y="4479455"/>
                <a:ext cx="770705" cy="461665"/>
              </a:xfrm>
              <a:prstGeom prst="rect">
                <a:avLst/>
              </a:prstGeom>
              <a:blipFill>
                <a:blip r:embed="rId13"/>
                <a:stretch>
                  <a:fillRect t="-1316" b="-9211"/>
                </a:stretch>
              </a:blipFill>
            </p:spPr>
            <p:txBody>
              <a:bodyPr/>
              <a:lstStyle/>
              <a:p>
                <a:r>
                  <a:rPr lang="zh-CN" altLang="en-US">
                    <a:noFill/>
                  </a:rPr>
                  <a:t> </a:t>
                </a:r>
              </a:p>
            </p:txBody>
          </p:sp>
        </mc:Fallback>
      </mc:AlternateContent>
      <p:sp>
        <p:nvSpPr>
          <p:cNvPr id="61" name="左大括号 60">
            <a:extLst>
              <a:ext uri="{FF2B5EF4-FFF2-40B4-BE49-F238E27FC236}">
                <a16:creationId xmlns:a16="http://schemas.microsoft.com/office/drawing/2014/main" id="{65294982-973D-4020-99CE-7FB6F4E03697}"/>
              </a:ext>
            </a:extLst>
          </p:cNvPr>
          <p:cNvSpPr/>
          <p:nvPr/>
        </p:nvSpPr>
        <p:spPr>
          <a:xfrm>
            <a:off x="3272841" y="4215970"/>
            <a:ext cx="171759" cy="527463"/>
          </a:xfrm>
          <a:prstGeom prst="leftBrace">
            <a:avLst/>
          </a:prstGeom>
          <a:ln w="28575"/>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cxnSp>
        <p:nvCxnSpPr>
          <p:cNvPr id="66" name="直接箭头连接符 65">
            <a:extLst>
              <a:ext uri="{FF2B5EF4-FFF2-40B4-BE49-F238E27FC236}">
                <a16:creationId xmlns:a16="http://schemas.microsoft.com/office/drawing/2014/main" id="{ED4C842E-98E4-4B0B-9934-7FB061AD29E5}"/>
              </a:ext>
            </a:extLst>
          </p:cNvPr>
          <p:cNvCxnSpPr>
            <a:cxnSpLocks/>
            <a:stCxn id="43" idx="2"/>
            <a:endCxn id="74" idx="1"/>
          </p:cNvCxnSpPr>
          <p:nvPr/>
        </p:nvCxnSpPr>
        <p:spPr>
          <a:xfrm flipV="1">
            <a:off x="4789264" y="3081964"/>
            <a:ext cx="1836733" cy="569668"/>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74" name="文本框 73">
            <a:extLst>
              <a:ext uri="{FF2B5EF4-FFF2-40B4-BE49-F238E27FC236}">
                <a16:creationId xmlns:a16="http://schemas.microsoft.com/office/drawing/2014/main" id="{9E561DAD-B584-4FAD-844E-86065BA40295}"/>
              </a:ext>
            </a:extLst>
          </p:cNvPr>
          <p:cNvSpPr txBox="1"/>
          <p:nvPr/>
        </p:nvSpPr>
        <p:spPr>
          <a:xfrm>
            <a:off x="6625997" y="2943464"/>
            <a:ext cx="1656184" cy="276999"/>
          </a:xfrm>
          <a:prstGeom prst="rect">
            <a:avLst/>
          </a:prstGeom>
          <a:noFill/>
        </p:spPr>
        <p:txBody>
          <a:bodyPr wrap="square" rtlCol="0">
            <a:spAutoFit/>
          </a:bodyPr>
          <a:lstStyle/>
          <a:p>
            <a:pPr algn="ct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100 negative edges</a:t>
            </a:r>
            <a:endPar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78" name="直接箭头连接符 77">
            <a:extLst>
              <a:ext uri="{FF2B5EF4-FFF2-40B4-BE49-F238E27FC236}">
                <a16:creationId xmlns:a16="http://schemas.microsoft.com/office/drawing/2014/main" id="{AEEDA122-7280-44F2-90C4-98C7E2A7664C}"/>
              </a:ext>
            </a:extLst>
          </p:cNvPr>
          <p:cNvCxnSpPr>
            <a:cxnSpLocks/>
            <a:stCxn id="47" idx="2"/>
            <a:endCxn id="74" idx="1"/>
          </p:cNvCxnSpPr>
          <p:nvPr/>
        </p:nvCxnSpPr>
        <p:spPr>
          <a:xfrm flipV="1">
            <a:off x="5568390" y="3081964"/>
            <a:ext cx="1057607" cy="596858"/>
          </a:xfrm>
          <a:prstGeom prst="straightConnector1">
            <a:avLst/>
          </a:prstGeom>
          <a:ln w="381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98" name="文本框 97">
            <a:extLst>
              <a:ext uri="{FF2B5EF4-FFF2-40B4-BE49-F238E27FC236}">
                <a16:creationId xmlns:a16="http://schemas.microsoft.com/office/drawing/2014/main" id="{19DDB897-B589-44AE-9F25-C54206099074}"/>
              </a:ext>
            </a:extLst>
          </p:cNvPr>
          <p:cNvSpPr txBox="1"/>
          <p:nvPr/>
        </p:nvSpPr>
        <p:spPr>
          <a:xfrm>
            <a:off x="6157380" y="3510618"/>
            <a:ext cx="2610680" cy="1077218"/>
          </a:xfrm>
          <a:prstGeom prst="rect">
            <a:avLst/>
          </a:prstGeom>
          <a:noFill/>
        </p:spPr>
        <p:txBody>
          <a:bodyPr wrap="square" rtlCol="0">
            <a:spAutoFit/>
          </a:bodyPr>
          <a:lstStyle/>
          <a:p>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优势：</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marL="177800" lvl="1" indent="-84138" algn="just">
              <a:buFont typeface="Wingdings" panose="05000000000000000000" pitchFamily="2" charset="2"/>
              <a:buChar char="Ø"/>
            </a:pP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 该</a:t>
            </a:r>
            <a:r>
              <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rPr>
              <a:t>Batch</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中采样节点重复使用，</a:t>
            </a:r>
            <a:r>
              <a:rPr lang="zh-CN" altLang="en-US" sz="1200" dirty="0">
                <a:solidFill>
                  <a:srgbClr val="C00000"/>
                </a:solidFill>
                <a:latin typeface="微软雅黑" panose="020B0503020204020204" pitchFamily="34" charset="-122"/>
                <a:ea typeface="微软雅黑" panose="020B0503020204020204" pitchFamily="34" charset="-122"/>
              </a:rPr>
              <a:t>采样时间减少</a:t>
            </a:r>
            <a:r>
              <a:rPr lang="en-US" altLang="zh-CN" sz="1200" dirty="0">
                <a:solidFill>
                  <a:srgbClr val="C00000"/>
                </a:solidFill>
                <a:latin typeface="微软雅黑" panose="020B0503020204020204" pitchFamily="34" charset="-122"/>
                <a:ea typeface="微软雅黑" panose="020B0503020204020204" pitchFamily="34" charset="-122"/>
              </a:rPr>
              <a:t>95%</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sz="1200" dirty="0">
                <a:solidFill>
                  <a:srgbClr val="C00000"/>
                </a:solidFill>
                <a:latin typeface="微软雅黑" panose="020B0503020204020204" pitchFamily="34" charset="-122"/>
                <a:ea typeface="微软雅黑" panose="020B0503020204020204" pitchFamily="34" charset="-122"/>
              </a:rPr>
              <a:t>通信时间和内存占用减少</a:t>
            </a:r>
            <a:r>
              <a:rPr lang="zh-CN" altLang="en-US" sz="1200" dirty="0">
                <a:latin typeface="微软雅黑" panose="020B0503020204020204" pitchFamily="34" charset="-122"/>
                <a:ea typeface="微软雅黑" panose="020B0503020204020204" pitchFamily="34" charset="-122"/>
              </a:rPr>
              <a:t>，</a:t>
            </a:r>
            <a:r>
              <a:rPr lang="zh-CN" altLang="en-US" sz="1200" dirty="0">
                <a:solidFill>
                  <a:schemeClr val="tx1">
                    <a:lumMod val="75000"/>
                    <a:lumOff val="25000"/>
                  </a:schemeClr>
                </a:solidFill>
                <a:latin typeface="微软雅黑" panose="020B0503020204020204" pitchFamily="34" charset="-122"/>
                <a:ea typeface="微软雅黑" panose="020B0503020204020204" pitchFamily="34" charset="-122"/>
              </a:rPr>
              <a:t>同时保证负采样边的数量足够多</a:t>
            </a:r>
            <a:endParaRPr lang="en-US" altLang="zh-CN" sz="12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301890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par>
                          <p:cTn id="7" fill="hold">
                            <p:stCondLst>
                              <p:cond delay="0"/>
                            </p:stCondLst>
                            <p:childTnLst>
                              <p:par>
                                <p:cTn id="8" presetID="10" presetClass="entr" presetSubtype="0" fill="hold" nodeType="after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fade">
                                      <p:cBhvr>
                                        <p:cTn id="10" dur="500"/>
                                        <p:tgtEl>
                                          <p:spTgt spid="1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childTnLst>
                          </p:cTn>
                        </p:par>
                        <p:par>
                          <p:cTn id="14" fill="hold">
                            <p:stCondLst>
                              <p:cond delay="500"/>
                            </p:stCondLst>
                            <p:childTnLst>
                              <p:par>
                                <p:cTn id="15" presetID="1" presetClass="entr" presetSubtype="0" fill="hold" grpId="0" nodeType="after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par>
                                <p:cTn id="17" presetID="10"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animEffect transition="in" filter="fade">
                                      <p:cBhvr>
                                        <p:cTn id="19" dur="5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4" fill="hold"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wipe(down)">
                                      <p:cBhvr>
                                        <p:cTn id="24" dur="500"/>
                                        <p:tgtEl>
                                          <p:spTgt spid="18"/>
                                        </p:tgtEl>
                                      </p:cBhvr>
                                    </p:animEffect>
                                  </p:childTnLst>
                                </p:cTn>
                              </p:par>
                              <p:par>
                                <p:cTn id="25" presetID="1" presetClass="entr" presetSubtype="0" fill="hold" grpId="0" nodeType="with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par>
                          <p:cTn id="27" fill="hold">
                            <p:stCondLst>
                              <p:cond delay="500"/>
                            </p:stCondLst>
                            <p:childTnLst>
                              <p:par>
                                <p:cTn id="28" presetID="1" presetClass="entr" presetSubtype="0" fill="hold" grpId="0" nodeType="afterEffect">
                                  <p:stCondLst>
                                    <p:cond delay="0"/>
                                  </p:stCondLst>
                                  <p:childTnLst>
                                    <p:set>
                                      <p:cBhvr>
                                        <p:cTn id="29" dur="1" fill="hold">
                                          <p:stCondLst>
                                            <p:cond delay="0"/>
                                          </p:stCondLst>
                                        </p:cTn>
                                        <p:tgtEl>
                                          <p:spTgt spid="23"/>
                                        </p:tgtEl>
                                        <p:attrNameLst>
                                          <p:attrName>style.visibility</p:attrName>
                                        </p:attrNameLst>
                                      </p:cBhvr>
                                      <p:to>
                                        <p:strVal val="visible"/>
                                      </p:to>
                                    </p:set>
                                  </p:childTnLst>
                                </p:cTn>
                              </p:par>
                              <p:par>
                                <p:cTn id="30" presetID="10" presetClass="entr" presetSubtype="0" fill="hold" nodeType="with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fad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wipe(down)">
                                      <p:cBhvr>
                                        <p:cTn id="37" dur="500"/>
                                        <p:tgtEl>
                                          <p:spTgt spid="2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fade">
                                      <p:cBhvr>
                                        <p:cTn id="40" dur="500"/>
                                        <p:tgtEl>
                                          <p:spTgt spid="30"/>
                                        </p:tgtEl>
                                      </p:cBhvr>
                                    </p:animEffect>
                                  </p:childTnLst>
                                </p:cTn>
                              </p:par>
                            </p:childTnLst>
                          </p:cTn>
                        </p:par>
                        <p:par>
                          <p:cTn id="41" fill="hold">
                            <p:stCondLst>
                              <p:cond delay="500"/>
                            </p:stCondLst>
                            <p:childTnLst>
                              <p:par>
                                <p:cTn id="42" presetID="10" presetClass="entr" presetSubtype="0" fill="hold" grpId="0" nodeType="afterEffect">
                                  <p:stCondLst>
                                    <p:cond delay="0"/>
                                  </p:stCondLst>
                                  <p:childTnLst>
                                    <p:set>
                                      <p:cBhvr>
                                        <p:cTn id="43" dur="1" fill="hold">
                                          <p:stCondLst>
                                            <p:cond delay="0"/>
                                          </p:stCondLst>
                                        </p:cTn>
                                        <p:tgtEl>
                                          <p:spTgt spid="61"/>
                                        </p:tgtEl>
                                        <p:attrNameLst>
                                          <p:attrName>style.visibility</p:attrName>
                                        </p:attrNameLst>
                                      </p:cBhvr>
                                      <p:to>
                                        <p:strVal val="visible"/>
                                      </p:to>
                                    </p:set>
                                    <p:animEffect transition="in" filter="fade">
                                      <p:cBhvr>
                                        <p:cTn id="44" dur="500"/>
                                        <p:tgtEl>
                                          <p:spTgt spid="61"/>
                                        </p:tgtEl>
                                      </p:cBhvr>
                                    </p:animEffect>
                                  </p:childTnLst>
                                </p:cTn>
                              </p:par>
                            </p:childTnLst>
                          </p:cTn>
                        </p:par>
                        <p:par>
                          <p:cTn id="45" fill="hold">
                            <p:stCondLst>
                              <p:cond delay="1000"/>
                            </p:stCondLst>
                            <p:childTnLst>
                              <p:par>
                                <p:cTn id="46" presetID="10" presetClass="entr" presetSubtype="0" fill="hold" grpId="0" nodeType="after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fade">
                                      <p:cBhvr>
                                        <p:cTn id="48" dur="500"/>
                                        <p:tgtEl>
                                          <p:spTgt spid="2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fade">
                                      <p:cBhvr>
                                        <p:cTn id="51" dur="500"/>
                                        <p:tgtEl>
                                          <p:spTgt spid="31"/>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8"/>
                                        </p:tgtEl>
                                        <p:attrNameLst>
                                          <p:attrName>style.visibility</p:attrName>
                                        </p:attrNameLst>
                                      </p:cBhvr>
                                      <p:to>
                                        <p:strVal val="visible"/>
                                      </p:to>
                                    </p:set>
                                    <p:animEffect transition="in" filter="fade">
                                      <p:cBhvr>
                                        <p:cTn id="54" dur="500"/>
                                        <p:tgtEl>
                                          <p:spTgt spid="58"/>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59"/>
                                        </p:tgtEl>
                                        <p:attrNameLst>
                                          <p:attrName>style.visibility</p:attrName>
                                        </p:attrNameLst>
                                      </p:cBhvr>
                                      <p:to>
                                        <p:strVal val="visible"/>
                                      </p:to>
                                    </p:set>
                                    <p:animEffect transition="in" filter="fade">
                                      <p:cBhvr>
                                        <p:cTn id="57" dur="500"/>
                                        <p:tgtEl>
                                          <p:spTgt spid="59"/>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34"/>
                                        </p:tgtEl>
                                        <p:attrNameLst>
                                          <p:attrName>style.visibility</p:attrName>
                                        </p:attrNameLst>
                                      </p:cBhvr>
                                      <p:to>
                                        <p:strVal val="visible"/>
                                      </p:to>
                                    </p:set>
                                    <p:animEffect transition="in" filter="fade">
                                      <p:cBhvr>
                                        <p:cTn id="60" dur="500"/>
                                        <p:tgtEl>
                                          <p:spTgt spid="34"/>
                                        </p:tgtEl>
                                      </p:cBhvr>
                                    </p:animEffect>
                                  </p:childTnLst>
                                </p:cTn>
                              </p:par>
                            </p:childTnLst>
                          </p:cTn>
                        </p:par>
                      </p:childTnLst>
                    </p:cTn>
                  </p:par>
                  <p:par>
                    <p:cTn id="61" fill="hold">
                      <p:stCondLst>
                        <p:cond delay="indefinite"/>
                      </p:stCondLst>
                      <p:childTnLst>
                        <p:par>
                          <p:cTn id="62" fill="hold">
                            <p:stCondLst>
                              <p:cond delay="0"/>
                            </p:stCondLst>
                            <p:childTnLst>
                              <p:par>
                                <p:cTn id="63" presetID="22" presetClass="entr" presetSubtype="4" fill="hold" nodeType="clickEffect">
                                  <p:stCondLst>
                                    <p:cond delay="0"/>
                                  </p:stCondLst>
                                  <p:childTnLst>
                                    <p:set>
                                      <p:cBhvr>
                                        <p:cTn id="64" dur="1" fill="hold">
                                          <p:stCondLst>
                                            <p:cond delay="0"/>
                                          </p:stCondLst>
                                        </p:cTn>
                                        <p:tgtEl>
                                          <p:spTgt spid="35"/>
                                        </p:tgtEl>
                                        <p:attrNameLst>
                                          <p:attrName>style.visibility</p:attrName>
                                        </p:attrNameLst>
                                      </p:cBhvr>
                                      <p:to>
                                        <p:strVal val="visible"/>
                                      </p:to>
                                    </p:set>
                                    <p:animEffect transition="in" filter="wipe(down)">
                                      <p:cBhvr>
                                        <p:cTn id="65" dur="500"/>
                                        <p:tgtEl>
                                          <p:spTgt spid="35"/>
                                        </p:tgtEl>
                                      </p:cBhvr>
                                    </p:animEffect>
                                  </p:childTnLst>
                                </p:cTn>
                              </p:par>
                            </p:childTnLst>
                          </p:cTn>
                        </p:par>
                        <p:par>
                          <p:cTn id="66" fill="hold">
                            <p:stCondLst>
                              <p:cond delay="500"/>
                            </p:stCondLst>
                            <p:childTnLst>
                              <p:par>
                                <p:cTn id="67" presetID="10" presetClass="entr" presetSubtype="0" fill="hold" nodeType="afterEffect">
                                  <p:stCondLst>
                                    <p:cond delay="0"/>
                                  </p:stCondLst>
                                  <p:childTnLst>
                                    <p:set>
                                      <p:cBhvr>
                                        <p:cTn id="68" dur="1" fill="hold">
                                          <p:stCondLst>
                                            <p:cond delay="0"/>
                                          </p:stCondLst>
                                        </p:cTn>
                                        <p:tgtEl>
                                          <p:spTgt spid="36"/>
                                        </p:tgtEl>
                                        <p:attrNameLst>
                                          <p:attrName>style.visibility</p:attrName>
                                        </p:attrNameLst>
                                      </p:cBhvr>
                                      <p:to>
                                        <p:strVal val="visible"/>
                                      </p:to>
                                    </p:set>
                                    <p:animEffect transition="in" filter="fade">
                                      <p:cBhvr>
                                        <p:cTn id="69" dur="500"/>
                                        <p:tgtEl>
                                          <p:spTgt spid="36"/>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37"/>
                                        </p:tgtEl>
                                        <p:attrNameLst>
                                          <p:attrName>style.visibility</p:attrName>
                                        </p:attrNameLst>
                                      </p:cBhvr>
                                      <p:to>
                                        <p:strVal val="visible"/>
                                      </p:to>
                                    </p:set>
                                    <p:animEffect transition="in" filter="fade">
                                      <p:cBhvr>
                                        <p:cTn id="72" dur="500"/>
                                        <p:tgtEl>
                                          <p:spTgt spid="37"/>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39"/>
                                        </p:tgtEl>
                                        <p:attrNameLst>
                                          <p:attrName>style.visibility</p:attrName>
                                        </p:attrNameLst>
                                      </p:cBhvr>
                                      <p:to>
                                        <p:strVal val="visible"/>
                                      </p:to>
                                    </p:set>
                                    <p:animEffect transition="in" filter="fade">
                                      <p:cBhvr>
                                        <p:cTn id="75" dur="500"/>
                                        <p:tgtEl>
                                          <p:spTgt spid="39"/>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38"/>
                                        </p:tgtEl>
                                        <p:attrNameLst>
                                          <p:attrName>style.visibility</p:attrName>
                                        </p:attrNameLst>
                                      </p:cBhvr>
                                      <p:to>
                                        <p:strVal val="visible"/>
                                      </p:to>
                                    </p:set>
                                    <p:animEffect transition="in" filter="fade">
                                      <p:cBhvr>
                                        <p:cTn id="78" dur="500"/>
                                        <p:tgtEl>
                                          <p:spTgt spid="38"/>
                                        </p:tgtEl>
                                      </p:cBhvr>
                                    </p:animEffect>
                                  </p:childTnLst>
                                </p:cTn>
                              </p:par>
                            </p:childTnLst>
                          </p:cTn>
                        </p:par>
                      </p:childTnLst>
                    </p:cTn>
                  </p:par>
                  <p:par>
                    <p:cTn id="79" fill="hold">
                      <p:stCondLst>
                        <p:cond delay="indefinite"/>
                      </p:stCondLst>
                      <p:childTnLst>
                        <p:par>
                          <p:cTn id="80" fill="hold">
                            <p:stCondLst>
                              <p:cond delay="0"/>
                            </p:stCondLst>
                            <p:childTnLst>
                              <p:par>
                                <p:cTn id="81" presetID="22" presetClass="entr" presetSubtype="4" fill="hold" nodeType="clickEffect">
                                  <p:stCondLst>
                                    <p:cond delay="0"/>
                                  </p:stCondLst>
                                  <p:childTnLst>
                                    <p:set>
                                      <p:cBhvr>
                                        <p:cTn id="82" dur="1" fill="hold">
                                          <p:stCondLst>
                                            <p:cond delay="0"/>
                                          </p:stCondLst>
                                        </p:cTn>
                                        <p:tgtEl>
                                          <p:spTgt spid="41"/>
                                        </p:tgtEl>
                                        <p:attrNameLst>
                                          <p:attrName>style.visibility</p:attrName>
                                        </p:attrNameLst>
                                      </p:cBhvr>
                                      <p:to>
                                        <p:strVal val="visible"/>
                                      </p:to>
                                    </p:set>
                                    <p:animEffect transition="in" filter="wipe(down)">
                                      <p:cBhvr>
                                        <p:cTn id="83" dur="500"/>
                                        <p:tgtEl>
                                          <p:spTgt spid="41"/>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43"/>
                                        </p:tgtEl>
                                        <p:attrNameLst>
                                          <p:attrName>style.visibility</p:attrName>
                                        </p:attrNameLst>
                                      </p:cBhvr>
                                      <p:to>
                                        <p:strVal val="visible"/>
                                      </p:to>
                                    </p:set>
                                    <p:animEffect transition="in" filter="fade">
                                      <p:cBhvr>
                                        <p:cTn id="86" dur="500"/>
                                        <p:tgtEl>
                                          <p:spTgt spid="43"/>
                                        </p:tgtEl>
                                      </p:cBhvr>
                                    </p:animEffect>
                                  </p:childTnLst>
                                </p:cTn>
                              </p:par>
                            </p:childTnLst>
                          </p:cTn>
                        </p:par>
                      </p:childTnLst>
                    </p:cTn>
                  </p:par>
                  <p:par>
                    <p:cTn id="87" fill="hold">
                      <p:stCondLst>
                        <p:cond delay="indefinite"/>
                      </p:stCondLst>
                      <p:childTnLst>
                        <p:par>
                          <p:cTn id="88" fill="hold">
                            <p:stCondLst>
                              <p:cond delay="0"/>
                            </p:stCondLst>
                            <p:childTnLst>
                              <p:par>
                                <p:cTn id="89" presetID="22" presetClass="entr" presetSubtype="4" fill="hold" nodeType="clickEffect">
                                  <p:stCondLst>
                                    <p:cond delay="0"/>
                                  </p:stCondLst>
                                  <p:childTnLst>
                                    <p:set>
                                      <p:cBhvr>
                                        <p:cTn id="90" dur="1" fill="hold">
                                          <p:stCondLst>
                                            <p:cond delay="0"/>
                                          </p:stCondLst>
                                        </p:cTn>
                                        <p:tgtEl>
                                          <p:spTgt spid="44"/>
                                        </p:tgtEl>
                                        <p:attrNameLst>
                                          <p:attrName>style.visibility</p:attrName>
                                        </p:attrNameLst>
                                      </p:cBhvr>
                                      <p:to>
                                        <p:strVal val="visible"/>
                                      </p:to>
                                    </p:set>
                                    <p:animEffect transition="in" filter="wipe(down)">
                                      <p:cBhvr>
                                        <p:cTn id="91" dur="500"/>
                                        <p:tgtEl>
                                          <p:spTgt spid="44"/>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47"/>
                                        </p:tgtEl>
                                        <p:attrNameLst>
                                          <p:attrName>style.visibility</p:attrName>
                                        </p:attrNameLst>
                                      </p:cBhvr>
                                      <p:to>
                                        <p:strVal val="visible"/>
                                      </p:to>
                                    </p:set>
                                    <p:animEffect transition="in" filter="fade">
                                      <p:cBhvr>
                                        <p:cTn id="94" dur="500"/>
                                        <p:tgtEl>
                                          <p:spTgt spid="47"/>
                                        </p:tgtEl>
                                      </p:cBhvr>
                                    </p:animEffect>
                                  </p:childTnLst>
                                </p:cTn>
                              </p:par>
                            </p:childTnLst>
                          </p:cTn>
                        </p:par>
                      </p:childTnLst>
                    </p:cTn>
                  </p:par>
                  <p:par>
                    <p:cTn id="95" fill="hold">
                      <p:stCondLst>
                        <p:cond delay="indefinite"/>
                      </p:stCondLst>
                      <p:childTnLst>
                        <p:par>
                          <p:cTn id="96" fill="hold">
                            <p:stCondLst>
                              <p:cond delay="0"/>
                            </p:stCondLst>
                            <p:childTnLst>
                              <p:par>
                                <p:cTn id="97" presetID="22" presetClass="entr" presetSubtype="4" fill="hold" nodeType="clickEffect">
                                  <p:stCondLst>
                                    <p:cond delay="0"/>
                                  </p:stCondLst>
                                  <p:childTnLst>
                                    <p:set>
                                      <p:cBhvr>
                                        <p:cTn id="98" dur="1" fill="hold">
                                          <p:stCondLst>
                                            <p:cond delay="0"/>
                                          </p:stCondLst>
                                        </p:cTn>
                                        <p:tgtEl>
                                          <p:spTgt spid="66"/>
                                        </p:tgtEl>
                                        <p:attrNameLst>
                                          <p:attrName>style.visibility</p:attrName>
                                        </p:attrNameLst>
                                      </p:cBhvr>
                                      <p:to>
                                        <p:strVal val="visible"/>
                                      </p:to>
                                    </p:set>
                                    <p:animEffect transition="in" filter="wipe(down)">
                                      <p:cBhvr>
                                        <p:cTn id="99" dur="500"/>
                                        <p:tgtEl>
                                          <p:spTgt spid="66"/>
                                        </p:tgtEl>
                                      </p:cBhvr>
                                    </p:animEffect>
                                  </p:childTnLst>
                                </p:cTn>
                              </p:par>
                              <p:par>
                                <p:cTn id="100" presetID="22" presetClass="entr" presetSubtype="4" fill="hold" nodeType="withEffect">
                                  <p:stCondLst>
                                    <p:cond delay="0"/>
                                  </p:stCondLst>
                                  <p:childTnLst>
                                    <p:set>
                                      <p:cBhvr>
                                        <p:cTn id="101" dur="1" fill="hold">
                                          <p:stCondLst>
                                            <p:cond delay="0"/>
                                          </p:stCondLst>
                                        </p:cTn>
                                        <p:tgtEl>
                                          <p:spTgt spid="78"/>
                                        </p:tgtEl>
                                        <p:attrNameLst>
                                          <p:attrName>style.visibility</p:attrName>
                                        </p:attrNameLst>
                                      </p:cBhvr>
                                      <p:to>
                                        <p:strVal val="visible"/>
                                      </p:to>
                                    </p:set>
                                    <p:animEffect transition="in" filter="wipe(down)">
                                      <p:cBhvr>
                                        <p:cTn id="102" dur="500"/>
                                        <p:tgtEl>
                                          <p:spTgt spid="78"/>
                                        </p:tgtEl>
                                      </p:cBhvr>
                                    </p:animEffect>
                                  </p:childTnLst>
                                </p:cTn>
                              </p:par>
                            </p:childTnLst>
                          </p:cTn>
                        </p:par>
                        <p:par>
                          <p:cTn id="103" fill="hold">
                            <p:stCondLst>
                              <p:cond delay="500"/>
                            </p:stCondLst>
                            <p:childTnLst>
                              <p:par>
                                <p:cTn id="104" presetID="10" presetClass="entr" presetSubtype="0" fill="hold" grpId="0" nodeType="afterEffect">
                                  <p:stCondLst>
                                    <p:cond delay="0"/>
                                  </p:stCondLst>
                                  <p:childTnLst>
                                    <p:set>
                                      <p:cBhvr>
                                        <p:cTn id="105" dur="1" fill="hold">
                                          <p:stCondLst>
                                            <p:cond delay="0"/>
                                          </p:stCondLst>
                                        </p:cTn>
                                        <p:tgtEl>
                                          <p:spTgt spid="74"/>
                                        </p:tgtEl>
                                        <p:attrNameLst>
                                          <p:attrName>style.visibility</p:attrName>
                                        </p:attrNameLst>
                                      </p:cBhvr>
                                      <p:to>
                                        <p:strVal val="visible"/>
                                      </p:to>
                                    </p:set>
                                    <p:animEffect transition="in" filter="fade">
                                      <p:cBhvr>
                                        <p:cTn id="106" dur="500"/>
                                        <p:tgtEl>
                                          <p:spTgt spid="74"/>
                                        </p:tgtEl>
                                      </p:cBhvr>
                                    </p:animEffect>
                                  </p:childTnLst>
                                </p:cTn>
                              </p:par>
                            </p:childTnLst>
                          </p:cTn>
                        </p:par>
                      </p:childTnLst>
                    </p:cTn>
                  </p:par>
                  <p:par>
                    <p:cTn id="107" fill="hold">
                      <p:stCondLst>
                        <p:cond delay="indefinite"/>
                      </p:stCondLst>
                      <p:childTnLst>
                        <p:par>
                          <p:cTn id="108" fill="hold">
                            <p:stCondLst>
                              <p:cond delay="0"/>
                            </p:stCondLst>
                            <p:childTnLst>
                              <p:par>
                                <p:cTn id="109" presetID="42" presetClass="entr" presetSubtype="0" fill="hold" nodeType="clickEffect">
                                  <p:stCondLst>
                                    <p:cond delay="0"/>
                                  </p:stCondLst>
                                  <p:childTnLst>
                                    <p:set>
                                      <p:cBhvr>
                                        <p:cTn id="110" dur="1" fill="hold">
                                          <p:stCondLst>
                                            <p:cond delay="0"/>
                                          </p:stCondLst>
                                        </p:cTn>
                                        <p:tgtEl>
                                          <p:spTgt spid="98">
                                            <p:txEl>
                                              <p:pRg st="0" end="0"/>
                                            </p:txEl>
                                          </p:spTgt>
                                        </p:tgtEl>
                                        <p:attrNameLst>
                                          <p:attrName>style.visibility</p:attrName>
                                        </p:attrNameLst>
                                      </p:cBhvr>
                                      <p:to>
                                        <p:strVal val="visible"/>
                                      </p:to>
                                    </p:set>
                                    <p:animEffect transition="in" filter="fade">
                                      <p:cBhvr>
                                        <p:cTn id="111" dur="1000"/>
                                        <p:tgtEl>
                                          <p:spTgt spid="98">
                                            <p:txEl>
                                              <p:pRg st="0" end="0"/>
                                            </p:txEl>
                                          </p:spTgt>
                                        </p:tgtEl>
                                      </p:cBhvr>
                                    </p:animEffect>
                                    <p:anim calcmode="lin" valueType="num">
                                      <p:cBhvr>
                                        <p:cTn id="112" dur="1000" fill="hold"/>
                                        <p:tgtEl>
                                          <p:spTgt spid="98">
                                            <p:txEl>
                                              <p:pRg st="0" end="0"/>
                                            </p:txEl>
                                          </p:spTgt>
                                        </p:tgtEl>
                                        <p:attrNameLst>
                                          <p:attrName>ppt_x</p:attrName>
                                        </p:attrNameLst>
                                      </p:cBhvr>
                                      <p:tavLst>
                                        <p:tav tm="0">
                                          <p:val>
                                            <p:strVal val="#ppt_x"/>
                                          </p:val>
                                        </p:tav>
                                        <p:tav tm="100000">
                                          <p:val>
                                            <p:strVal val="#ppt_x"/>
                                          </p:val>
                                        </p:tav>
                                      </p:tavLst>
                                    </p:anim>
                                    <p:anim calcmode="lin" valueType="num">
                                      <p:cBhvr>
                                        <p:cTn id="113" dur="1000" fill="hold"/>
                                        <p:tgtEl>
                                          <p:spTgt spid="98">
                                            <p:txEl>
                                              <p:pRg st="0" end="0"/>
                                            </p:txEl>
                                          </p:spTgt>
                                        </p:tgtEl>
                                        <p:attrNameLst>
                                          <p:attrName>ppt_y</p:attrName>
                                        </p:attrNameLst>
                                      </p:cBhvr>
                                      <p:tavLst>
                                        <p:tav tm="0">
                                          <p:val>
                                            <p:strVal val="#ppt_y+.1"/>
                                          </p:val>
                                        </p:tav>
                                        <p:tav tm="100000">
                                          <p:val>
                                            <p:strVal val="#ppt_y"/>
                                          </p:val>
                                        </p:tav>
                                      </p:tavLst>
                                    </p:anim>
                                  </p:childTnLst>
                                </p:cTn>
                              </p:par>
                              <p:par>
                                <p:cTn id="114" presetID="42" presetClass="entr" presetSubtype="0" fill="hold" nodeType="withEffect">
                                  <p:stCondLst>
                                    <p:cond delay="0"/>
                                  </p:stCondLst>
                                  <p:childTnLst>
                                    <p:set>
                                      <p:cBhvr>
                                        <p:cTn id="115" dur="1" fill="hold">
                                          <p:stCondLst>
                                            <p:cond delay="0"/>
                                          </p:stCondLst>
                                        </p:cTn>
                                        <p:tgtEl>
                                          <p:spTgt spid="98">
                                            <p:txEl>
                                              <p:pRg st="1" end="1"/>
                                            </p:txEl>
                                          </p:spTgt>
                                        </p:tgtEl>
                                        <p:attrNameLst>
                                          <p:attrName>style.visibility</p:attrName>
                                        </p:attrNameLst>
                                      </p:cBhvr>
                                      <p:to>
                                        <p:strVal val="visible"/>
                                      </p:to>
                                    </p:set>
                                    <p:animEffect transition="in" filter="fade">
                                      <p:cBhvr>
                                        <p:cTn id="116" dur="1000"/>
                                        <p:tgtEl>
                                          <p:spTgt spid="98">
                                            <p:txEl>
                                              <p:pRg st="1" end="1"/>
                                            </p:txEl>
                                          </p:spTgt>
                                        </p:tgtEl>
                                      </p:cBhvr>
                                    </p:animEffect>
                                    <p:anim calcmode="lin" valueType="num">
                                      <p:cBhvr>
                                        <p:cTn id="117" dur="1000" fill="hold"/>
                                        <p:tgtEl>
                                          <p:spTgt spid="98">
                                            <p:txEl>
                                              <p:pRg st="1" end="1"/>
                                            </p:txEl>
                                          </p:spTgt>
                                        </p:tgtEl>
                                        <p:attrNameLst>
                                          <p:attrName>ppt_x</p:attrName>
                                        </p:attrNameLst>
                                      </p:cBhvr>
                                      <p:tavLst>
                                        <p:tav tm="0">
                                          <p:val>
                                            <p:strVal val="#ppt_x"/>
                                          </p:val>
                                        </p:tav>
                                        <p:tav tm="100000">
                                          <p:val>
                                            <p:strVal val="#ppt_x"/>
                                          </p:val>
                                        </p:tav>
                                      </p:tavLst>
                                    </p:anim>
                                    <p:anim calcmode="lin" valueType="num">
                                      <p:cBhvr>
                                        <p:cTn id="118" dur="1000" fill="hold"/>
                                        <p:tgtEl>
                                          <p:spTgt spid="98">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6" grpId="0"/>
      <p:bldP spid="21" grpId="0"/>
      <p:bldP spid="20" grpId="0"/>
      <p:bldP spid="23" grpId="0"/>
      <p:bldP spid="30" grpId="0"/>
      <p:bldP spid="29" grpId="0" animBg="1"/>
      <p:bldP spid="31" grpId="0"/>
      <p:bldP spid="34" grpId="0"/>
      <p:bldP spid="37" grpId="0"/>
      <p:bldP spid="39" grpId="0"/>
      <p:bldP spid="38" grpId="0"/>
      <p:bldP spid="43" grpId="0"/>
      <p:bldP spid="47" grpId="0"/>
      <p:bldP spid="58" grpId="0" animBg="1"/>
      <p:bldP spid="59" grpId="0"/>
      <p:bldP spid="61" grpId="0" animBg="1"/>
      <p:bldP spid="7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5060554" cy="523220"/>
          </a:xfrm>
          <a:prstGeom prst="rect">
            <a:avLst/>
          </a:prstGeom>
          <a:noFill/>
        </p:spPr>
        <p:txBody>
          <a:bodyPr wrap="square" rtlCol="0" anchor="t">
            <a:spAutoFit/>
          </a:bodyPr>
          <a:lstStyle/>
          <a:p>
            <a:r>
              <a:rPr lang="en-US" altLang="zh-CN" sz="2800" b="1" dirty="0">
                <a:solidFill>
                  <a:srgbClr val="2C394C"/>
                </a:solidFill>
                <a:cs typeface="+mn-ea"/>
              </a:rPr>
              <a:t>Batched Negative Sampling</a:t>
            </a:r>
            <a:endParaRPr lang="zh-CN" altLang="en-US" sz="2800" b="1" dirty="0">
              <a:solidFill>
                <a:srgbClr val="2C394C"/>
              </a:solidFill>
              <a:cs typeface="+mn-ea"/>
            </a:endParaRPr>
          </a:p>
        </p:txBody>
      </p:sp>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a:extLst>
              <a:ext uri="{FF2B5EF4-FFF2-40B4-BE49-F238E27FC236}">
                <a16:creationId xmlns:a16="http://schemas.microsoft.com/office/drawing/2014/main" id="{BF46C5A7-2A79-4832-BA2C-45B74EC4E05A}"/>
              </a:ext>
            </a:extLst>
          </p:cNvPr>
          <p:cNvPicPr>
            <a:picLocks noChangeAspect="1"/>
          </p:cNvPicPr>
          <p:nvPr/>
        </p:nvPicPr>
        <p:blipFill>
          <a:blip r:embed="rId4"/>
          <a:stretch>
            <a:fillRect/>
          </a:stretch>
        </p:blipFill>
        <p:spPr>
          <a:xfrm>
            <a:off x="1948529" y="795360"/>
            <a:ext cx="5246942" cy="3236331"/>
          </a:xfrm>
          <a:prstGeom prst="rect">
            <a:avLst/>
          </a:prstGeom>
        </p:spPr>
      </p:pic>
      <p:sp>
        <p:nvSpPr>
          <p:cNvPr id="3" name="文本框 2">
            <a:extLst>
              <a:ext uri="{FF2B5EF4-FFF2-40B4-BE49-F238E27FC236}">
                <a16:creationId xmlns:a16="http://schemas.microsoft.com/office/drawing/2014/main" id="{1E72748D-B690-420E-8B10-9D64861B48B9}"/>
              </a:ext>
            </a:extLst>
          </p:cNvPr>
          <p:cNvSpPr txBox="1"/>
          <p:nvPr/>
        </p:nvSpPr>
        <p:spPr>
          <a:xfrm>
            <a:off x="2401838" y="4155926"/>
            <a:ext cx="4340324" cy="523220"/>
          </a:xfrm>
          <a:prstGeom prst="rect">
            <a:avLst/>
          </a:prstGeom>
          <a:noFill/>
        </p:spPr>
        <p:txBody>
          <a:bodyPr wrap="square" rtlCol="0">
            <a:spAutoFit/>
          </a:bodyPr>
          <a:lstStyle/>
          <a:p>
            <a:pPr algn="ct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每条边负采样数量对训练速度的影响示意图</a:t>
            </a: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(dim=100)</a:t>
            </a: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90886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5060554" cy="523220"/>
          </a:xfrm>
          <a:prstGeom prst="rect">
            <a:avLst/>
          </a:prstGeom>
          <a:noFill/>
        </p:spPr>
        <p:txBody>
          <a:bodyPr wrap="square" rtlCol="0" anchor="t">
            <a:spAutoFit/>
          </a:bodyPr>
          <a:lstStyle/>
          <a:p>
            <a:r>
              <a:rPr lang="en-US" altLang="zh-CN" sz="2800" b="1" dirty="0">
                <a:solidFill>
                  <a:srgbClr val="2C394C"/>
                </a:solidFill>
                <a:cs typeface="+mn-ea"/>
              </a:rPr>
              <a:t>Experiment Result</a:t>
            </a:r>
            <a:endParaRPr lang="zh-CN" altLang="en-US" sz="2800" b="1" dirty="0">
              <a:solidFill>
                <a:srgbClr val="2C394C"/>
              </a:solidFill>
              <a:cs typeface="+mn-ea"/>
            </a:endParaRPr>
          </a:p>
        </p:txBody>
      </p:sp>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a:extLst>
              <a:ext uri="{FF2B5EF4-FFF2-40B4-BE49-F238E27FC236}">
                <a16:creationId xmlns:a16="http://schemas.microsoft.com/office/drawing/2014/main" id="{3417395E-D278-4F05-A791-8579D4708F35}"/>
              </a:ext>
            </a:extLst>
          </p:cNvPr>
          <p:cNvPicPr>
            <a:picLocks noChangeAspect="1"/>
          </p:cNvPicPr>
          <p:nvPr/>
        </p:nvPicPr>
        <p:blipFill>
          <a:blip r:embed="rId4"/>
          <a:stretch>
            <a:fillRect/>
          </a:stretch>
        </p:blipFill>
        <p:spPr>
          <a:xfrm>
            <a:off x="1000124" y="1735807"/>
            <a:ext cx="7143750" cy="2924175"/>
          </a:xfrm>
          <a:prstGeom prst="rect">
            <a:avLst/>
          </a:prstGeom>
        </p:spPr>
      </p:pic>
      <mc:AlternateContent xmlns:mc="http://schemas.openxmlformats.org/markup-compatibility/2006" xmlns:a14="http://schemas.microsoft.com/office/drawing/2010/main">
        <mc:Choice Requires="a14">
          <p:sp>
            <p:nvSpPr>
              <p:cNvPr id="8" name="文本框 7">
                <a:extLst>
                  <a:ext uri="{FF2B5EF4-FFF2-40B4-BE49-F238E27FC236}">
                    <a16:creationId xmlns:a16="http://schemas.microsoft.com/office/drawing/2014/main" id="{40CF630F-CCF7-49A8-AF21-47273A80DD3F}"/>
                  </a:ext>
                </a:extLst>
              </p:cNvPr>
              <p:cNvSpPr txBox="1"/>
              <p:nvPr/>
            </p:nvSpPr>
            <p:spPr>
              <a:xfrm>
                <a:off x="467544" y="694937"/>
                <a:ext cx="7920880" cy="1002967"/>
              </a:xfrm>
              <a:prstGeom prst="rect">
                <a:avLst/>
              </a:prstGeom>
              <a:noFill/>
            </p:spPr>
            <p:txBody>
              <a:bodyPr wrap="square" rtlCol="0">
                <a:spAutoFit/>
              </a:bodyPr>
              <a:lstStyle/>
              <a:p>
                <a:pPr>
                  <a:lnSpc>
                    <a:spcPct val="120000"/>
                  </a:lnSpc>
                  <a:tabLst>
                    <a:tab pos="5646738" algn="l"/>
                  </a:tabLst>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Freebase(FB) 15k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Dataset</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 14,951 entities,</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1,345</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relations</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and</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592,213</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edges</a:t>
                </a:r>
              </a:p>
              <a:p>
                <a:pPr>
                  <a:lnSpc>
                    <a:spcPct val="20000"/>
                  </a:lnSpc>
                </a:pP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20000"/>
                  </a:lnSpc>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评价过程</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：训练得到</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node embedding</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。对于正样本边，将尾节点替换为图中所有其他顶点，分别计算</a:t>
                </a:r>
                <a14:m>
                  <m:oMath xmlns:m="http://schemas.openxmlformats.org/officeDocument/2006/math">
                    <m:r>
                      <a:rPr lang="en-US" altLang="zh-CN" sz="1600" b="1" i="1">
                        <a:solidFill>
                          <a:schemeClr val="tx1">
                            <a:lumMod val="75000"/>
                            <a:lumOff val="25000"/>
                          </a:schemeClr>
                        </a:solidFill>
                        <a:latin typeface="Cambria Math" panose="02040503050406030204" pitchFamily="18" charset="0"/>
                        <a:ea typeface="微软雅黑" panose="020B0503020204020204" pitchFamily="34" charset="-122"/>
                      </a:rPr>
                      <m:t>𝒇</m:t>
                    </m:r>
                    <m:d>
                      <m:dPr>
                        <m:ctrlPr>
                          <a:rPr lang="en-US" altLang="zh-CN" sz="1600" b="1" i="1">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sz="1600" b="1" i="1">
                            <a:solidFill>
                              <a:schemeClr val="tx1">
                                <a:lumMod val="75000"/>
                                <a:lumOff val="25000"/>
                              </a:schemeClr>
                            </a:solidFill>
                            <a:latin typeface="Cambria Math" panose="02040503050406030204" pitchFamily="18" charset="0"/>
                            <a:ea typeface="微软雅黑" panose="020B0503020204020204" pitchFamily="34" charset="-122"/>
                          </a:rPr>
                          <m:t>𝒆</m:t>
                        </m:r>
                      </m:e>
                    </m:d>
                  </m:oMath>
                </a14:m>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的值，值越小排名越高，比较正确三元组尾节点在结果集排名。</a:t>
                </a:r>
              </a:p>
            </p:txBody>
          </p:sp>
        </mc:Choice>
        <mc:Fallback xmlns="">
          <p:sp>
            <p:nvSpPr>
              <p:cNvPr id="8" name="文本框 7">
                <a:extLst>
                  <a:ext uri="{FF2B5EF4-FFF2-40B4-BE49-F238E27FC236}">
                    <a16:creationId xmlns:a16="http://schemas.microsoft.com/office/drawing/2014/main" id="{40CF630F-CCF7-49A8-AF21-47273A80DD3F}"/>
                  </a:ext>
                </a:extLst>
              </p:cNvPr>
              <p:cNvSpPr txBox="1">
                <a:spLocks noRot="1" noChangeAspect="1" noMove="1" noResize="1" noEditPoints="1" noAdjustHandles="1" noChangeArrowheads="1" noChangeShapeType="1" noTextEdit="1"/>
              </p:cNvSpPr>
              <p:nvPr/>
            </p:nvSpPr>
            <p:spPr>
              <a:xfrm>
                <a:off x="467544" y="694937"/>
                <a:ext cx="7920880" cy="1002967"/>
              </a:xfrm>
              <a:prstGeom prst="rect">
                <a:avLst/>
              </a:prstGeom>
              <a:blipFill>
                <a:blip r:embed="rId5"/>
                <a:stretch>
                  <a:fillRect l="-462" b="-6667"/>
                </a:stretch>
              </a:blipFill>
            </p:spPr>
            <p:txBody>
              <a:bodyPr/>
              <a:lstStyle/>
              <a:p>
                <a:r>
                  <a:rPr lang="zh-CN" altLang="en-US">
                    <a:noFill/>
                  </a:rPr>
                  <a:t> </a:t>
                </a:r>
              </a:p>
            </p:txBody>
          </p:sp>
        </mc:Fallback>
      </mc:AlternateContent>
      <p:sp>
        <p:nvSpPr>
          <p:cNvPr id="9" name="矩形 8">
            <a:extLst>
              <a:ext uri="{FF2B5EF4-FFF2-40B4-BE49-F238E27FC236}">
                <a16:creationId xmlns:a16="http://schemas.microsoft.com/office/drawing/2014/main" id="{AD0C0752-5FF7-428D-96E9-D41A57B4B548}"/>
              </a:ext>
            </a:extLst>
          </p:cNvPr>
          <p:cNvSpPr/>
          <p:nvPr/>
        </p:nvSpPr>
        <p:spPr>
          <a:xfrm>
            <a:off x="2411760" y="4659982"/>
            <a:ext cx="4673074" cy="307777"/>
          </a:xfrm>
          <a:prstGeom prst="rect">
            <a:avLst/>
          </a:prstGeom>
        </p:spPr>
        <p:txBody>
          <a:bodyPr wrap="none">
            <a:spAutoFit/>
          </a:bodyPr>
          <a:lstStyle/>
          <a:p>
            <a:r>
              <a:rPr lang="zh-CN" altLang="en-US" sz="1400" dirty="0"/>
              <a:t>在</a:t>
            </a:r>
            <a:r>
              <a:rPr lang="en-US" altLang="zh-CN" sz="1400" dirty="0"/>
              <a:t>FB15k</a:t>
            </a:r>
            <a:r>
              <a:rPr lang="zh-CN" altLang="en-US" sz="1400" dirty="0"/>
              <a:t>数据集上应用</a:t>
            </a:r>
            <a:r>
              <a:rPr lang="en-US" altLang="zh-CN" sz="1400" dirty="0"/>
              <a:t>PBG</a:t>
            </a:r>
            <a:r>
              <a:rPr lang="zh-CN" altLang="en-US" sz="1400" dirty="0"/>
              <a:t>框架与其他图嵌入方法的比较</a:t>
            </a:r>
          </a:p>
        </p:txBody>
      </p:sp>
      <p:sp>
        <p:nvSpPr>
          <p:cNvPr id="2" name="矩形 1">
            <a:extLst>
              <a:ext uri="{FF2B5EF4-FFF2-40B4-BE49-F238E27FC236}">
                <a16:creationId xmlns:a16="http://schemas.microsoft.com/office/drawing/2014/main" id="{D119B100-8DBF-42FC-A0BD-0982E274A974}"/>
              </a:ext>
            </a:extLst>
          </p:cNvPr>
          <p:cNvSpPr/>
          <p:nvPr/>
        </p:nvSpPr>
        <p:spPr>
          <a:xfrm>
            <a:off x="5220072" y="2571750"/>
            <a:ext cx="2520280" cy="21602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a:extLst>
              <a:ext uri="{FF2B5EF4-FFF2-40B4-BE49-F238E27FC236}">
                <a16:creationId xmlns:a16="http://schemas.microsoft.com/office/drawing/2014/main" id="{D9069FED-AAD1-4FF7-AB56-2345B9619365}"/>
              </a:ext>
            </a:extLst>
          </p:cNvPr>
          <p:cNvSpPr/>
          <p:nvPr/>
        </p:nvSpPr>
        <p:spPr>
          <a:xfrm>
            <a:off x="5220072" y="4011910"/>
            <a:ext cx="2520280" cy="216024"/>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2554281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fade">
                                      <p:cBhvr>
                                        <p:cTn id="1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1"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5060554" cy="523220"/>
          </a:xfrm>
          <a:prstGeom prst="rect">
            <a:avLst/>
          </a:prstGeom>
          <a:noFill/>
        </p:spPr>
        <p:txBody>
          <a:bodyPr wrap="square" rtlCol="0" anchor="t">
            <a:spAutoFit/>
          </a:bodyPr>
          <a:lstStyle/>
          <a:p>
            <a:r>
              <a:rPr lang="en-US" altLang="zh-CN" sz="2800" b="1" dirty="0">
                <a:solidFill>
                  <a:srgbClr val="2C394C"/>
                </a:solidFill>
                <a:cs typeface="+mn-ea"/>
              </a:rPr>
              <a:t>Experiment Result</a:t>
            </a:r>
            <a:endParaRPr lang="zh-CN" altLang="en-US" sz="2800" b="1" dirty="0">
              <a:solidFill>
                <a:srgbClr val="2C394C"/>
              </a:solidFill>
              <a:cs typeface="+mn-ea"/>
            </a:endParaRPr>
          </a:p>
        </p:txBody>
      </p:sp>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
        <p:nvSpPr>
          <p:cNvPr id="8" name="文本框 7">
            <a:extLst>
              <a:ext uri="{FF2B5EF4-FFF2-40B4-BE49-F238E27FC236}">
                <a16:creationId xmlns:a16="http://schemas.microsoft.com/office/drawing/2014/main" id="{40CF630F-CCF7-49A8-AF21-47273A80DD3F}"/>
              </a:ext>
            </a:extLst>
          </p:cNvPr>
          <p:cNvSpPr txBox="1"/>
          <p:nvPr/>
        </p:nvSpPr>
        <p:spPr>
          <a:xfrm>
            <a:off x="467544" y="792926"/>
            <a:ext cx="7920880" cy="473591"/>
          </a:xfrm>
          <a:prstGeom prst="rect">
            <a:avLst/>
          </a:prstGeom>
          <a:noFill/>
        </p:spPr>
        <p:txBody>
          <a:bodyPr wrap="square" rtlCol="0">
            <a:spAutoFit/>
          </a:bodyPr>
          <a:lstStyle/>
          <a:p>
            <a:pPr>
              <a:lnSpc>
                <a:spcPct val="120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LiveJournal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Dataset</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 4,847,571 nodes,</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 </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68,993,773 edges</a:t>
            </a:r>
          </a:p>
          <a:p>
            <a:pPr>
              <a:lnSpc>
                <a:spcPct val="20000"/>
              </a:lnSpc>
            </a:pP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 name="图片 1">
            <a:extLst>
              <a:ext uri="{FF2B5EF4-FFF2-40B4-BE49-F238E27FC236}">
                <a16:creationId xmlns:a16="http://schemas.microsoft.com/office/drawing/2014/main" id="{891EF5D2-BE08-4BB1-BA7F-F2EA46C254BF}"/>
              </a:ext>
            </a:extLst>
          </p:cNvPr>
          <p:cNvPicPr>
            <a:picLocks noChangeAspect="1"/>
          </p:cNvPicPr>
          <p:nvPr/>
        </p:nvPicPr>
        <p:blipFill>
          <a:blip r:embed="rId4"/>
          <a:stretch>
            <a:fillRect/>
          </a:stretch>
        </p:blipFill>
        <p:spPr>
          <a:xfrm>
            <a:off x="251520" y="1965231"/>
            <a:ext cx="3938285" cy="1296144"/>
          </a:xfrm>
          <a:prstGeom prst="rect">
            <a:avLst/>
          </a:prstGeom>
        </p:spPr>
      </p:pic>
      <p:sp>
        <p:nvSpPr>
          <p:cNvPr id="10" name="矩形 9">
            <a:extLst>
              <a:ext uri="{FF2B5EF4-FFF2-40B4-BE49-F238E27FC236}">
                <a16:creationId xmlns:a16="http://schemas.microsoft.com/office/drawing/2014/main" id="{B1317028-BA2E-4B99-9645-AD4E2DDF5EED}"/>
              </a:ext>
            </a:extLst>
          </p:cNvPr>
          <p:cNvSpPr/>
          <p:nvPr/>
        </p:nvSpPr>
        <p:spPr>
          <a:xfrm>
            <a:off x="2036690" y="3823907"/>
            <a:ext cx="5070619" cy="307777"/>
          </a:xfrm>
          <a:prstGeom prst="rect">
            <a:avLst/>
          </a:prstGeom>
        </p:spPr>
        <p:txBody>
          <a:bodyPr wrap="none">
            <a:spAutoFit/>
          </a:bodyPr>
          <a:lstStyle/>
          <a:p>
            <a:r>
              <a:rPr lang="zh-CN" altLang="en-US" sz="1400" dirty="0"/>
              <a:t>在</a:t>
            </a:r>
            <a:r>
              <a:rPr lang="en-US" altLang="zh-CN" sz="1400" dirty="0"/>
              <a:t>LiveJournal</a:t>
            </a:r>
            <a:r>
              <a:rPr lang="zh-CN" altLang="en-US" sz="1400" dirty="0"/>
              <a:t>数据集上应用</a:t>
            </a:r>
            <a:r>
              <a:rPr lang="en-US" altLang="zh-CN" sz="1400" dirty="0"/>
              <a:t>PBG</a:t>
            </a:r>
            <a:r>
              <a:rPr lang="zh-CN" altLang="en-US" sz="1400" dirty="0"/>
              <a:t>框架与其他图嵌入方法的比较</a:t>
            </a:r>
          </a:p>
        </p:txBody>
      </p:sp>
      <p:pic>
        <p:nvPicPr>
          <p:cNvPr id="3" name="图片 2">
            <a:extLst>
              <a:ext uri="{FF2B5EF4-FFF2-40B4-BE49-F238E27FC236}">
                <a16:creationId xmlns:a16="http://schemas.microsoft.com/office/drawing/2014/main" id="{9AE1B7DE-6B02-4C53-996C-DA16B8EBC78E}"/>
              </a:ext>
            </a:extLst>
          </p:cNvPr>
          <p:cNvPicPr>
            <a:picLocks noChangeAspect="1"/>
          </p:cNvPicPr>
          <p:nvPr/>
        </p:nvPicPr>
        <p:blipFill>
          <a:blip r:embed="rId5"/>
          <a:stretch>
            <a:fillRect/>
          </a:stretch>
        </p:blipFill>
        <p:spPr>
          <a:xfrm>
            <a:off x="4463624" y="1390299"/>
            <a:ext cx="4132864" cy="2362901"/>
          </a:xfrm>
          <a:prstGeom prst="rect">
            <a:avLst/>
          </a:prstGeom>
        </p:spPr>
      </p:pic>
      <p:sp>
        <p:nvSpPr>
          <p:cNvPr id="4" name="矩形 3">
            <a:extLst>
              <a:ext uri="{FF2B5EF4-FFF2-40B4-BE49-F238E27FC236}">
                <a16:creationId xmlns:a16="http://schemas.microsoft.com/office/drawing/2014/main" id="{53523F26-0929-4D7B-942E-1FA160CB3B65}"/>
              </a:ext>
            </a:extLst>
          </p:cNvPr>
          <p:cNvSpPr/>
          <p:nvPr/>
        </p:nvSpPr>
        <p:spPr>
          <a:xfrm>
            <a:off x="179512" y="2953598"/>
            <a:ext cx="4010293" cy="307777"/>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id="{DBE965B5-7E19-43E4-AF2F-932EB586E1E4}"/>
              </a:ext>
            </a:extLst>
          </p:cNvPr>
          <p:cNvSpPr txBox="1"/>
          <p:nvPr/>
        </p:nvSpPr>
        <p:spPr>
          <a:xfrm>
            <a:off x="34032" y="4403013"/>
            <a:ext cx="4655040" cy="338554"/>
          </a:xfrm>
          <a:prstGeom prst="rect">
            <a:avLst/>
          </a:prstGeom>
          <a:noFill/>
        </p:spPr>
        <p:txBody>
          <a:bodyPr wrap="square" rtlCol="0">
            <a:spAutoFit/>
          </a:bodyPr>
          <a:lstStyle/>
          <a:p>
            <a:pPr algn="ctr"/>
            <a:r>
              <a:rPr lang="en-US" altLang="zh-CN" sz="1600" dirty="0">
                <a:solidFill>
                  <a:srgbClr val="C00000"/>
                </a:solidFill>
                <a:latin typeface="微软雅黑" panose="020B0503020204020204" pitchFamily="34" charset="-122"/>
                <a:ea typeface="微软雅黑" panose="020B0503020204020204" pitchFamily="34" charset="-122"/>
              </a:rPr>
              <a:t>PBG</a:t>
            </a:r>
            <a:r>
              <a:rPr lang="zh-CN" altLang="en-US" sz="1600" dirty="0">
                <a:solidFill>
                  <a:srgbClr val="C00000"/>
                </a:solidFill>
                <a:latin typeface="微软雅黑" panose="020B0503020204020204" pitchFamily="34" charset="-122"/>
                <a:ea typeface="微软雅黑" panose="020B0503020204020204" pitchFamily="34" charset="-122"/>
              </a:rPr>
              <a:t>占用内存小，同时保证了精度</a:t>
            </a:r>
          </a:p>
        </p:txBody>
      </p:sp>
      <p:sp>
        <p:nvSpPr>
          <p:cNvPr id="5" name="矩形 4">
            <a:extLst>
              <a:ext uri="{FF2B5EF4-FFF2-40B4-BE49-F238E27FC236}">
                <a16:creationId xmlns:a16="http://schemas.microsoft.com/office/drawing/2014/main" id="{8C2C0232-E16D-4E3D-A048-60B4FD464B88}"/>
              </a:ext>
            </a:extLst>
          </p:cNvPr>
          <p:cNvSpPr/>
          <p:nvPr/>
        </p:nvSpPr>
        <p:spPr>
          <a:xfrm>
            <a:off x="6129946" y="4403013"/>
            <a:ext cx="800219" cy="338554"/>
          </a:xfrm>
          <a:prstGeom prst="rect">
            <a:avLst/>
          </a:prstGeom>
        </p:spPr>
        <p:txBody>
          <a:bodyPr wrap="none">
            <a:spAutoFit/>
          </a:bodyPr>
          <a:lstStyle/>
          <a:p>
            <a:r>
              <a:rPr lang="zh-CN" altLang="en-US" sz="1600" dirty="0">
                <a:solidFill>
                  <a:srgbClr val="C00000"/>
                </a:solidFill>
                <a:latin typeface="微软雅黑" panose="020B0503020204020204" pitchFamily="34" charset="-122"/>
                <a:ea typeface="微软雅黑" panose="020B0503020204020204" pitchFamily="34" charset="-122"/>
              </a:rPr>
              <a:t>速度快</a:t>
            </a:r>
            <a:endParaRPr lang="zh-CN" altLang="en-US" sz="1600" dirty="0"/>
          </a:p>
        </p:txBody>
      </p:sp>
      <p:cxnSp>
        <p:nvCxnSpPr>
          <p:cNvPr id="11" name="直接连接符 10">
            <a:extLst>
              <a:ext uri="{FF2B5EF4-FFF2-40B4-BE49-F238E27FC236}">
                <a16:creationId xmlns:a16="http://schemas.microsoft.com/office/drawing/2014/main" id="{3F047CCC-22A5-4522-B669-E6DB770E3D15}"/>
              </a:ext>
            </a:extLst>
          </p:cNvPr>
          <p:cNvCxnSpPr/>
          <p:nvPr/>
        </p:nvCxnSpPr>
        <p:spPr>
          <a:xfrm>
            <a:off x="5724128" y="1266517"/>
            <a:ext cx="0" cy="2385353"/>
          </a:xfrm>
          <a:prstGeom prst="line">
            <a:avLst/>
          </a:prstGeom>
          <a:ln w="28575">
            <a:solidFill>
              <a:srgbClr val="C00000"/>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94878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fade">
                                      <p:cBhvr>
                                        <p:cTn id="16" dur="500"/>
                                        <p:tgtEl>
                                          <p:spTgt spid="11"/>
                                        </p:tgtEl>
                                      </p:cBhvr>
                                    </p:animEffect>
                                  </p:childTnLst>
                                </p:cTn>
                              </p:par>
                            </p:childTnLst>
                          </p:cTn>
                        </p:par>
                        <p:par>
                          <p:cTn id="17" fill="hold">
                            <p:stCondLst>
                              <p:cond delay="500"/>
                            </p:stCondLst>
                            <p:childTnLst>
                              <p:par>
                                <p:cTn id="18" presetID="10" presetClass="entr" presetSubtype="0" fill="hold" grpId="0"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矩形 35"/>
          <p:cNvSpPr/>
          <p:nvPr/>
        </p:nvSpPr>
        <p:spPr>
          <a:xfrm>
            <a:off x="1461675" y="419930"/>
            <a:ext cx="7668344" cy="4303639"/>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grpSp>
        <p:nvGrpSpPr>
          <p:cNvPr id="264" name="组合 263"/>
          <p:cNvGrpSpPr/>
          <p:nvPr/>
        </p:nvGrpSpPr>
        <p:grpSpPr>
          <a:xfrm>
            <a:off x="3368814" y="3559427"/>
            <a:ext cx="3412999" cy="554847"/>
            <a:chOff x="779510" y="2733770"/>
            <a:chExt cx="3412998" cy="554846"/>
          </a:xfrm>
        </p:grpSpPr>
        <p:sp>
          <p:nvSpPr>
            <p:cNvPr id="10" name="Diamond 286"/>
            <p:cNvSpPr/>
            <p:nvPr/>
          </p:nvSpPr>
          <p:spPr>
            <a:xfrm>
              <a:off x="779510" y="2733770"/>
              <a:ext cx="558685" cy="554846"/>
            </a:xfrm>
            <a:prstGeom prst="diamond">
              <a:avLst/>
            </a:prstGeom>
            <a:solidFill>
              <a:srgbClr val="0083B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dirty="0">
                  <a:solidFill>
                    <a:schemeClr val="bg1"/>
                  </a:solidFill>
                  <a:cs typeface="+mn-ea"/>
                  <a:sym typeface="+mn-lt"/>
                </a:rPr>
                <a:t>04</a:t>
              </a:r>
            </a:p>
          </p:txBody>
        </p:sp>
        <p:grpSp>
          <p:nvGrpSpPr>
            <p:cNvPr id="11" name="Group 287"/>
            <p:cNvGrpSpPr/>
            <p:nvPr/>
          </p:nvGrpSpPr>
          <p:grpSpPr>
            <a:xfrm>
              <a:off x="1220577" y="2843273"/>
              <a:ext cx="2971931" cy="422424"/>
              <a:chOff x="6444107" y="1469392"/>
              <a:chExt cx="4232109" cy="563232"/>
            </a:xfrm>
          </p:grpSpPr>
          <p:sp>
            <p:nvSpPr>
              <p:cNvPr id="24" name="TextBox 300"/>
              <p:cNvSpPr txBox="1"/>
              <p:nvPr/>
            </p:nvSpPr>
            <p:spPr>
              <a:xfrm>
                <a:off x="6444107" y="1469392"/>
                <a:ext cx="4232109" cy="242864"/>
              </a:xfrm>
              <a:prstGeom prst="rect">
                <a:avLst/>
              </a:prstGeom>
              <a:noFill/>
            </p:spPr>
            <p:txBody>
              <a:bodyPr wrap="none" lIns="360000" tIns="0" rIns="0" bIns="0" anchor="b" anchorCtr="0">
                <a:noAutofit/>
              </a:bodyPr>
              <a:lstStyle/>
              <a:p>
                <a:r>
                  <a:rPr lang="zh-CN" altLang="en-US" sz="2000" b="1" dirty="0">
                    <a:solidFill>
                      <a:schemeClr val="bg1"/>
                    </a:solidFill>
                    <a:cs typeface="+mn-ea"/>
                    <a:sym typeface="+mn-lt"/>
                  </a:rPr>
                  <a:t>总结</a:t>
                </a:r>
              </a:p>
            </p:txBody>
          </p:sp>
          <p:sp>
            <p:nvSpPr>
              <p:cNvPr id="25" name="TextBox 301"/>
              <p:cNvSpPr txBox="1"/>
              <p:nvPr/>
            </p:nvSpPr>
            <p:spPr>
              <a:xfrm>
                <a:off x="6444107" y="1712256"/>
                <a:ext cx="4232109" cy="320368"/>
              </a:xfrm>
              <a:prstGeom prst="rect">
                <a:avLst/>
              </a:prstGeom>
            </p:spPr>
            <p:txBody>
              <a:bodyPr vert="horz" wrap="square" lIns="360000" tIns="0" rIns="0" bIns="0" anchor="ctr" anchorCtr="0">
                <a:normAutofit/>
              </a:bodyPr>
              <a:lstStyle/>
              <a:p>
                <a:pPr>
                  <a:lnSpc>
                    <a:spcPct val="120000"/>
                  </a:lnSpc>
                </a:pPr>
                <a:r>
                  <a:rPr lang="en-US" altLang="zh-CN" sz="1051" dirty="0">
                    <a:solidFill>
                      <a:schemeClr val="bg1"/>
                    </a:solidFill>
                    <a:cs typeface="+mn-ea"/>
                    <a:sym typeface="+mn-lt"/>
                  </a:rPr>
                  <a:t>Summary</a:t>
                </a:r>
                <a:endParaRPr lang="zh-CN" altLang="en-US" sz="1051" dirty="0">
                  <a:solidFill>
                    <a:schemeClr val="bg1"/>
                  </a:solidFill>
                  <a:cs typeface="+mn-ea"/>
                  <a:sym typeface="+mn-lt"/>
                </a:endParaRPr>
              </a:p>
            </p:txBody>
          </p:sp>
        </p:grpSp>
      </p:grpSp>
      <p:grpSp>
        <p:nvGrpSpPr>
          <p:cNvPr id="263" name="组合 262"/>
          <p:cNvGrpSpPr/>
          <p:nvPr/>
        </p:nvGrpSpPr>
        <p:grpSpPr>
          <a:xfrm>
            <a:off x="3387232" y="1846554"/>
            <a:ext cx="3394581" cy="531927"/>
            <a:chOff x="797927" y="2097757"/>
            <a:chExt cx="3394581" cy="531927"/>
          </a:xfrm>
        </p:grpSpPr>
        <p:sp>
          <p:nvSpPr>
            <p:cNvPr id="12" name="Diamond 288"/>
            <p:cNvSpPr/>
            <p:nvPr/>
          </p:nvSpPr>
          <p:spPr>
            <a:xfrm>
              <a:off x="797927" y="2097757"/>
              <a:ext cx="540268" cy="531927"/>
            </a:xfrm>
            <a:prstGeom prst="diamond">
              <a:avLst/>
            </a:prstGeom>
            <a:solidFill>
              <a:srgbClr val="0083B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lnSpcReduction="10000"/>
            </a:bodyPr>
            <a:lstStyle/>
            <a:p>
              <a:pPr algn="ctr"/>
              <a:r>
                <a:rPr lang="en-US" altLang="zh-CN" dirty="0">
                  <a:solidFill>
                    <a:schemeClr val="bg1"/>
                  </a:solidFill>
                  <a:cs typeface="+mn-ea"/>
                  <a:sym typeface="+mn-lt"/>
                </a:rPr>
                <a:t>02</a:t>
              </a:r>
            </a:p>
          </p:txBody>
        </p:sp>
        <p:grpSp>
          <p:nvGrpSpPr>
            <p:cNvPr id="13" name="Group 289"/>
            <p:cNvGrpSpPr/>
            <p:nvPr/>
          </p:nvGrpSpPr>
          <p:grpSpPr>
            <a:xfrm>
              <a:off x="1220577" y="2184341"/>
              <a:ext cx="2971931" cy="422424"/>
              <a:chOff x="6444107" y="1469392"/>
              <a:chExt cx="4232109" cy="563232"/>
            </a:xfrm>
          </p:grpSpPr>
          <p:sp>
            <p:nvSpPr>
              <p:cNvPr id="22" name="TextBox 298"/>
              <p:cNvSpPr txBox="1"/>
              <p:nvPr/>
            </p:nvSpPr>
            <p:spPr>
              <a:xfrm>
                <a:off x="6444107" y="1469392"/>
                <a:ext cx="4232109" cy="242864"/>
              </a:xfrm>
              <a:prstGeom prst="rect">
                <a:avLst/>
              </a:prstGeom>
              <a:noFill/>
            </p:spPr>
            <p:txBody>
              <a:bodyPr wrap="none" lIns="360000" tIns="0" rIns="0" bIns="0" anchor="b" anchorCtr="0">
                <a:noAutofit/>
              </a:bodyPr>
              <a:lstStyle/>
              <a:p>
                <a:r>
                  <a:rPr lang="en-US" altLang="zh-CN" sz="2000" b="1" dirty="0" err="1">
                    <a:solidFill>
                      <a:schemeClr val="bg1"/>
                    </a:solidFill>
                    <a:cs typeface="+mn-ea"/>
                    <a:sym typeface="+mn-lt"/>
                  </a:rPr>
                  <a:t>Pytorch</a:t>
                </a:r>
                <a:r>
                  <a:rPr lang="en-US" altLang="zh-CN" sz="2000" b="1" dirty="0">
                    <a:solidFill>
                      <a:schemeClr val="bg1"/>
                    </a:solidFill>
                    <a:cs typeface="+mn-ea"/>
                    <a:sym typeface="+mn-lt"/>
                  </a:rPr>
                  <a:t> </a:t>
                </a:r>
                <a:r>
                  <a:rPr lang="en-US" altLang="zh-CN" sz="2000" b="1" dirty="0" err="1">
                    <a:solidFill>
                      <a:schemeClr val="bg1"/>
                    </a:solidFill>
                    <a:cs typeface="+mn-ea"/>
                    <a:sym typeface="+mn-lt"/>
                  </a:rPr>
                  <a:t>BigGraph</a:t>
                </a:r>
                <a:r>
                  <a:rPr lang="zh-CN" altLang="en-US" sz="2000" b="1" dirty="0">
                    <a:solidFill>
                      <a:schemeClr val="bg1"/>
                    </a:solidFill>
                    <a:cs typeface="+mn-ea"/>
                    <a:sym typeface="+mn-lt"/>
                  </a:rPr>
                  <a:t>模型</a:t>
                </a:r>
              </a:p>
            </p:txBody>
          </p:sp>
          <p:sp>
            <p:nvSpPr>
              <p:cNvPr id="23" name="TextBox 299"/>
              <p:cNvSpPr txBox="1"/>
              <p:nvPr/>
            </p:nvSpPr>
            <p:spPr>
              <a:xfrm>
                <a:off x="6444107" y="1712256"/>
                <a:ext cx="4232109" cy="320368"/>
              </a:xfrm>
              <a:prstGeom prst="rect">
                <a:avLst/>
              </a:prstGeom>
            </p:spPr>
            <p:txBody>
              <a:bodyPr vert="horz" wrap="square" lIns="360000" tIns="0" rIns="0" bIns="0" anchor="ctr" anchorCtr="0">
                <a:normAutofit fontScale="97500"/>
              </a:bodyPr>
              <a:lstStyle/>
              <a:p>
                <a:pPr>
                  <a:lnSpc>
                    <a:spcPct val="120000"/>
                  </a:lnSpc>
                </a:pPr>
                <a:r>
                  <a:rPr lang="en-US" altLang="zh-CN" sz="1051" b="1" dirty="0" err="1">
                    <a:solidFill>
                      <a:schemeClr val="bg1"/>
                    </a:solidFill>
                    <a:latin typeface="微软雅黑 Light" panose="020B0502040204020203" charset="-122"/>
                    <a:ea typeface="微软雅黑 Light" panose="020B0502040204020203" charset="-122"/>
                    <a:cs typeface="+mn-ea"/>
                    <a:sym typeface="+mn-lt"/>
                  </a:rPr>
                  <a:t>PyTorch</a:t>
                </a:r>
                <a:r>
                  <a:rPr lang="en-US" altLang="zh-CN" sz="1051" b="1" dirty="0">
                    <a:solidFill>
                      <a:schemeClr val="bg1"/>
                    </a:solidFill>
                    <a:latin typeface="微软雅黑 Light" panose="020B0502040204020203" charset="-122"/>
                    <a:ea typeface="微软雅黑 Light" panose="020B0502040204020203" charset="-122"/>
                    <a:cs typeface="+mn-ea"/>
                    <a:sym typeface="+mn-lt"/>
                  </a:rPr>
                  <a:t> </a:t>
                </a:r>
                <a:r>
                  <a:rPr lang="en-US" altLang="zh-CN" sz="1051" b="1" dirty="0" err="1">
                    <a:solidFill>
                      <a:schemeClr val="bg1"/>
                    </a:solidFill>
                    <a:latin typeface="微软雅黑 Light" panose="020B0502040204020203" charset="-122"/>
                    <a:ea typeface="微软雅黑 Light" panose="020B0502040204020203" charset="-122"/>
                    <a:cs typeface="+mn-ea"/>
                    <a:sym typeface="+mn-lt"/>
                  </a:rPr>
                  <a:t>BigGraph</a:t>
                </a:r>
                <a:r>
                  <a:rPr lang="en-US" altLang="zh-CN" sz="1051" b="1" dirty="0">
                    <a:solidFill>
                      <a:schemeClr val="bg1"/>
                    </a:solidFill>
                    <a:latin typeface="微软雅黑 Light" panose="020B0502040204020203" charset="-122"/>
                    <a:ea typeface="微软雅黑 Light" panose="020B0502040204020203" charset="-122"/>
                    <a:cs typeface="+mn-ea"/>
                    <a:sym typeface="+mn-lt"/>
                  </a:rPr>
                  <a:t> Model</a:t>
                </a:r>
              </a:p>
            </p:txBody>
          </p:sp>
        </p:grpSp>
      </p:grpSp>
      <p:grpSp>
        <p:nvGrpSpPr>
          <p:cNvPr id="261" name="组合 260"/>
          <p:cNvGrpSpPr/>
          <p:nvPr/>
        </p:nvGrpSpPr>
        <p:grpSpPr>
          <a:xfrm>
            <a:off x="3387234" y="974202"/>
            <a:ext cx="3394579" cy="545067"/>
            <a:chOff x="797929" y="766754"/>
            <a:chExt cx="3394579" cy="545066"/>
          </a:xfrm>
        </p:grpSpPr>
        <p:sp>
          <p:nvSpPr>
            <p:cNvPr id="16" name="Diamond 292"/>
            <p:cNvSpPr/>
            <p:nvPr/>
          </p:nvSpPr>
          <p:spPr>
            <a:xfrm>
              <a:off x="797929" y="766754"/>
              <a:ext cx="540268" cy="545066"/>
            </a:xfrm>
            <a:prstGeom prst="diamond">
              <a:avLst/>
            </a:prstGeom>
            <a:solidFill>
              <a:srgbClr val="0083B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lnSpcReduction="10000"/>
            </a:bodyPr>
            <a:lstStyle/>
            <a:p>
              <a:pPr algn="ctr"/>
              <a:r>
                <a:rPr lang="en-US" altLang="zh-CN" dirty="0">
                  <a:solidFill>
                    <a:schemeClr val="bg1"/>
                  </a:solidFill>
                  <a:cs typeface="+mn-ea"/>
                  <a:sym typeface="+mn-lt"/>
                </a:rPr>
                <a:t>01</a:t>
              </a:r>
            </a:p>
          </p:txBody>
        </p:sp>
        <p:grpSp>
          <p:nvGrpSpPr>
            <p:cNvPr id="17" name="Group 293"/>
            <p:cNvGrpSpPr/>
            <p:nvPr/>
          </p:nvGrpSpPr>
          <p:grpSpPr>
            <a:xfrm>
              <a:off x="1220577" y="866477"/>
              <a:ext cx="2971931" cy="422424"/>
              <a:chOff x="6444107" y="1469392"/>
              <a:chExt cx="4232109" cy="563232"/>
            </a:xfrm>
          </p:grpSpPr>
          <p:sp>
            <p:nvSpPr>
              <p:cNvPr id="18" name="TextBox 294"/>
              <p:cNvSpPr txBox="1"/>
              <p:nvPr/>
            </p:nvSpPr>
            <p:spPr>
              <a:xfrm>
                <a:off x="6444107" y="1469392"/>
                <a:ext cx="4232109" cy="242864"/>
              </a:xfrm>
              <a:prstGeom prst="rect">
                <a:avLst/>
              </a:prstGeom>
              <a:noFill/>
            </p:spPr>
            <p:txBody>
              <a:bodyPr wrap="none" lIns="360000" tIns="0" rIns="0" bIns="0" anchor="b" anchorCtr="0">
                <a:noAutofit/>
              </a:bodyPr>
              <a:lstStyle/>
              <a:p>
                <a:r>
                  <a:rPr lang="zh-CN" altLang="en-US" sz="2000" b="1" dirty="0">
                    <a:solidFill>
                      <a:schemeClr val="bg1"/>
                    </a:solidFill>
                    <a:cs typeface="+mn-ea"/>
                    <a:sym typeface="+mn-lt"/>
                  </a:rPr>
                  <a:t>研究背景</a:t>
                </a:r>
              </a:p>
            </p:txBody>
          </p:sp>
          <p:sp>
            <p:nvSpPr>
              <p:cNvPr id="19" name="TextBox 295"/>
              <p:cNvSpPr txBox="1"/>
              <p:nvPr/>
            </p:nvSpPr>
            <p:spPr>
              <a:xfrm>
                <a:off x="6444107" y="1712256"/>
                <a:ext cx="4232109" cy="320368"/>
              </a:xfrm>
              <a:prstGeom prst="rect">
                <a:avLst/>
              </a:prstGeom>
            </p:spPr>
            <p:txBody>
              <a:bodyPr vert="horz" wrap="square" lIns="360000" tIns="0" rIns="0" bIns="0" anchor="ctr" anchorCtr="0">
                <a:normAutofit/>
              </a:bodyPr>
              <a:lstStyle/>
              <a:p>
                <a:pPr>
                  <a:lnSpc>
                    <a:spcPct val="120000"/>
                  </a:lnSpc>
                </a:pPr>
                <a:r>
                  <a:rPr lang="en-US" altLang="zh-CN" sz="1051" b="1" dirty="0">
                    <a:solidFill>
                      <a:schemeClr val="bg1"/>
                    </a:solidFill>
                    <a:latin typeface="微软雅黑 Light" panose="020B0502040204020203" charset="-122"/>
                    <a:ea typeface="微软雅黑 Light" panose="020B0502040204020203" charset="-122"/>
                    <a:cs typeface="+mn-ea"/>
                    <a:sym typeface="+mn-lt"/>
                  </a:rPr>
                  <a:t>Research Background</a:t>
                </a:r>
              </a:p>
            </p:txBody>
          </p:sp>
        </p:grpSp>
      </p:grpSp>
      <p:grpSp>
        <p:nvGrpSpPr>
          <p:cNvPr id="3" name="组合 2"/>
          <p:cNvGrpSpPr/>
          <p:nvPr/>
        </p:nvGrpSpPr>
        <p:grpSpPr>
          <a:xfrm>
            <a:off x="0" y="2019613"/>
            <a:ext cx="2987824" cy="1104275"/>
            <a:chOff x="0" y="2019612"/>
            <a:chExt cx="2987824" cy="1104275"/>
          </a:xfrm>
        </p:grpSpPr>
        <p:sp>
          <p:nvSpPr>
            <p:cNvPr id="2" name="矩形 1"/>
            <p:cNvSpPr/>
            <p:nvPr/>
          </p:nvSpPr>
          <p:spPr>
            <a:xfrm>
              <a:off x="0" y="2019612"/>
              <a:ext cx="2987824" cy="1104275"/>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grpSp>
          <p:nvGrpSpPr>
            <p:cNvPr id="6" name="Group 21"/>
            <p:cNvGrpSpPr/>
            <p:nvPr/>
          </p:nvGrpSpPr>
          <p:grpSpPr>
            <a:xfrm>
              <a:off x="971600" y="2229722"/>
              <a:ext cx="1057275" cy="754085"/>
              <a:chOff x="5069886" y="293530"/>
              <a:chExt cx="2052228" cy="1463723"/>
            </a:xfrm>
            <a:noFill/>
          </p:grpSpPr>
          <p:sp>
            <p:nvSpPr>
              <p:cNvPr id="28" name="TextBox 22"/>
              <p:cNvSpPr txBox="1"/>
              <p:nvPr/>
            </p:nvSpPr>
            <p:spPr>
              <a:xfrm>
                <a:off x="5069886" y="293530"/>
                <a:ext cx="2052228" cy="1120147"/>
              </a:xfrm>
              <a:prstGeom prst="rect">
                <a:avLst/>
              </a:prstGeom>
              <a:grpFill/>
            </p:spPr>
            <p:txBody>
              <a:bodyPr wrap="square">
                <a:normAutofit fontScale="77500" lnSpcReduction="20000"/>
              </a:bodyPr>
              <a:lstStyle/>
              <a:p>
                <a:pPr algn="ctr"/>
                <a:r>
                  <a:rPr lang="zh-CN" altLang="en-US" sz="4400" b="1" dirty="0">
                    <a:solidFill>
                      <a:schemeClr val="bg1"/>
                    </a:solidFill>
                    <a:cs typeface="+mn-ea"/>
                    <a:sym typeface="+mn-lt"/>
                  </a:rPr>
                  <a:t>目录</a:t>
                </a:r>
              </a:p>
            </p:txBody>
          </p:sp>
          <p:sp>
            <p:nvSpPr>
              <p:cNvPr id="29" name="TextBox 23"/>
              <p:cNvSpPr txBox="1"/>
              <p:nvPr/>
            </p:nvSpPr>
            <p:spPr>
              <a:xfrm>
                <a:off x="5069886" y="1309193"/>
                <a:ext cx="2052228" cy="448060"/>
              </a:xfrm>
              <a:prstGeom prst="rect">
                <a:avLst/>
              </a:prstGeom>
              <a:grpFill/>
            </p:spPr>
            <p:txBody>
              <a:bodyPr wrap="square">
                <a:normAutofit fontScale="77500" lnSpcReduction="20000"/>
              </a:bodyPr>
              <a:lstStyle/>
              <a:p>
                <a:pPr algn="ctr"/>
                <a:r>
                  <a:rPr lang="en-US" altLang="zh-CN" sz="1400" b="1">
                    <a:solidFill>
                      <a:schemeClr val="bg1"/>
                    </a:solidFill>
                    <a:cs typeface="+mn-ea"/>
                    <a:sym typeface="+mn-lt"/>
                  </a:rPr>
                  <a:t>CONTENT</a:t>
                </a:r>
              </a:p>
            </p:txBody>
          </p:sp>
        </p:grpSp>
      </p:grpSp>
      <p:grpSp>
        <p:nvGrpSpPr>
          <p:cNvPr id="26" name="组合 25">
            <a:extLst>
              <a:ext uri="{FF2B5EF4-FFF2-40B4-BE49-F238E27FC236}">
                <a16:creationId xmlns:a16="http://schemas.microsoft.com/office/drawing/2014/main" id="{0DE5215A-21F6-42CB-AC06-CDA9480F10A5}"/>
              </a:ext>
            </a:extLst>
          </p:cNvPr>
          <p:cNvGrpSpPr/>
          <p:nvPr/>
        </p:nvGrpSpPr>
        <p:grpSpPr>
          <a:xfrm>
            <a:off x="3368814" y="2692394"/>
            <a:ext cx="3412999" cy="554847"/>
            <a:chOff x="779510" y="2733770"/>
            <a:chExt cx="3412998" cy="554846"/>
          </a:xfrm>
        </p:grpSpPr>
        <p:sp>
          <p:nvSpPr>
            <p:cNvPr id="27" name="Diamond 286">
              <a:extLst>
                <a:ext uri="{FF2B5EF4-FFF2-40B4-BE49-F238E27FC236}">
                  <a16:creationId xmlns:a16="http://schemas.microsoft.com/office/drawing/2014/main" id="{DD5C21F1-35E9-419C-944D-5483A363D20D}"/>
                </a:ext>
              </a:extLst>
            </p:cNvPr>
            <p:cNvSpPr/>
            <p:nvPr/>
          </p:nvSpPr>
          <p:spPr>
            <a:xfrm>
              <a:off x="779510" y="2733770"/>
              <a:ext cx="558685" cy="554846"/>
            </a:xfrm>
            <a:prstGeom prst="diamond">
              <a:avLst/>
            </a:prstGeom>
            <a:solidFill>
              <a:srgbClr val="0083B4"/>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anchor="ctr">
              <a:normAutofit/>
            </a:bodyPr>
            <a:lstStyle/>
            <a:p>
              <a:pPr algn="ctr"/>
              <a:r>
                <a:rPr lang="en-US" altLang="zh-CN" dirty="0">
                  <a:solidFill>
                    <a:schemeClr val="bg1"/>
                  </a:solidFill>
                  <a:cs typeface="+mn-ea"/>
                  <a:sym typeface="+mn-lt"/>
                </a:rPr>
                <a:t>03</a:t>
              </a:r>
            </a:p>
          </p:txBody>
        </p:sp>
        <p:grpSp>
          <p:nvGrpSpPr>
            <p:cNvPr id="30" name="Group 287">
              <a:extLst>
                <a:ext uri="{FF2B5EF4-FFF2-40B4-BE49-F238E27FC236}">
                  <a16:creationId xmlns:a16="http://schemas.microsoft.com/office/drawing/2014/main" id="{3F83CF0B-E465-48B0-ACF9-E9826BE70A51}"/>
                </a:ext>
              </a:extLst>
            </p:cNvPr>
            <p:cNvGrpSpPr/>
            <p:nvPr/>
          </p:nvGrpSpPr>
          <p:grpSpPr>
            <a:xfrm>
              <a:off x="1220577" y="2843273"/>
              <a:ext cx="2971931" cy="422424"/>
              <a:chOff x="6444107" y="1469392"/>
              <a:chExt cx="4232109" cy="563232"/>
            </a:xfrm>
          </p:grpSpPr>
          <p:sp>
            <p:nvSpPr>
              <p:cNvPr id="31" name="TextBox 300">
                <a:extLst>
                  <a:ext uri="{FF2B5EF4-FFF2-40B4-BE49-F238E27FC236}">
                    <a16:creationId xmlns:a16="http://schemas.microsoft.com/office/drawing/2014/main" id="{275E7565-864D-4BA7-8C8D-58A7C9FDAED3}"/>
                  </a:ext>
                </a:extLst>
              </p:cNvPr>
              <p:cNvSpPr txBox="1"/>
              <p:nvPr/>
            </p:nvSpPr>
            <p:spPr>
              <a:xfrm>
                <a:off x="6444107" y="1469392"/>
                <a:ext cx="4232109" cy="242864"/>
              </a:xfrm>
              <a:prstGeom prst="rect">
                <a:avLst/>
              </a:prstGeom>
              <a:noFill/>
            </p:spPr>
            <p:txBody>
              <a:bodyPr wrap="none" lIns="360000" tIns="0" rIns="0" bIns="0" anchor="b" anchorCtr="0">
                <a:noAutofit/>
              </a:bodyPr>
              <a:lstStyle/>
              <a:p>
                <a:r>
                  <a:rPr lang="en-US" altLang="zh-CN" sz="2000" b="1" dirty="0">
                    <a:solidFill>
                      <a:schemeClr val="bg1"/>
                    </a:solidFill>
                    <a:cs typeface="+mn-ea"/>
                    <a:sym typeface="+mn-lt"/>
                  </a:rPr>
                  <a:t>DGL-KE</a:t>
                </a:r>
                <a:r>
                  <a:rPr lang="zh-CN" altLang="en-US" sz="2000" b="1" dirty="0">
                    <a:solidFill>
                      <a:schemeClr val="bg1"/>
                    </a:solidFill>
                    <a:cs typeface="+mn-ea"/>
                    <a:sym typeface="+mn-lt"/>
                  </a:rPr>
                  <a:t>模型</a:t>
                </a:r>
              </a:p>
            </p:txBody>
          </p:sp>
          <p:sp>
            <p:nvSpPr>
              <p:cNvPr id="32" name="TextBox 301">
                <a:extLst>
                  <a:ext uri="{FF2B5EF4-FFF2-40B4-BE49-F238E27FC236}">
                    <a16:creationId xmlns:a16="http://schemas.microsoft.com/office/drawing/2014/main" id="{29CB07EA-3468-40D9-BAE8-7E35154E2944}"/>
                  </a:ext>
                </a:extLst>
              </p:cNvPr>
              <p:cNvSpPr txBox="1"/>
              <p:nvPr/>
            </p:nvSpPr>
            <p:spPr>
              <a:xfrm>
                <a:off x="6444107" y="1712256"/>
                <a:ext cx="4232109" cy="320368"/>
              </a:xfrm>
              <a:prstGeom prst="rect">
                <a:avLst/>
              </a:prstGeom>
            </p:spPr>
            <p:txBody>
              <a:bodyPr vert="horz" wrap="square" lIns="360000" tIns="0" rIns="0" bIns="0" anchor="ctr" anchorCtr="0">
                <a:normAutofit/>
              </a:bodyPr>
              <a:lstStyle/>
              <a:p>
                <a:pPr>
                  <a:lnSpc>
                    <a:spcPct val="120000"/>
                  </a:lnSpc>
                </a:pPr>
                <a:r>
                  <a:rPr lang="en-US" altLang="zh-CN" sz="1051" dirty="0">
                    <a:solidFill>
                      <a:schemeClr val="bg1"/>
                    </a:solidFill>
                    <a:cs typeface="+mn-ea"/>
                    <a:sym typeface="+mn-lt"/>
                  </a:rPr>
                  <a:t>DGL-KE Model</a:t>
                </a:r>
                <a:endParaRPr lang="zh-CN" altLang="en-US" sz="1051" dirty="0">
                  <a:solidFill>
                    <a:schemeClr val="bg1"/>
                  </a:solidFill>
                  <a:cs typeface="+mn-ea"/>
                  <a:sym typeface="+mn-lt"/>
                </a:endParaRPr>
              </a:p>
            </p:txBody>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36"/>
                                        </p:tgtEl>
                                        <p:attrNameLst>
                                          <p:attrName>style.visibility</p:attrName>
                                        </p:attrNameLst>
                                      </p:cBhvr>
                                      <p:to>
                                        <p:strVal val="visible"/>
                                      </p:to>
                                    </p:set>
                                    <p:anim calcmode="lin" valueType="num">
                                      <p:cBhvr additive="base">
                                        <p:cTn id="11" dur="500" fill="hold"/>
                                        <p:tgtEl>
                                          <p:spTgt spid="36"/>
                                        </p:tgtEl>
                                        <p:attrNameLst>
                                          <p:attrName>ppt_x</p:attrName>
                                        </p:attrNameLst>
                                      </p:cBhvr>
                                      <p:tavLst>
                                        <p:tav tm="0">
                                          <p:val>
                                            <p:strVal val="1+#ppt_w/2"/>
                                          </p:val>
                                        </p:tav>
                                        <p:tav tm="100000">
                                          <p:val>
                                            <p:strVal val="#ppt_x"/>
                                          </p:val>
                                        </p:tav>
                                      </p:tavLst>
                                    </p:anim>
                                    <p:anim calcmode="lin" valueType="num">
                                      <p:cBhvr additive="base">
                                        <p:cTn id="12" dur="500" fill="hold"/>
                                        <p:tgtEl>
                                          <p:spTgt spid="36"/>
                                        </p:tgtEl>
                                        <p:attrNameLst>
                                          <p:attrName>ppt_y</p:attrName>
                                        </p:attrNameLst>
                                      </p:cBhvr>
                                      <p:tavLst>
                                        <p:tav tm="0">
                                          <p:val>
                                            <p:strVal val="#ppt_y"/>
                                          </p:val>
                                        </p:tav>
                                        <p:tav tm="100000">
                                          <p:val>
                                            <p:strVal val="#ppt_y"/>
                                          </p:val>
                                        </p:tav>
                                      </p:tavLst>
                                    </p:anim>
                                  </p:childTnLst>
                                </p:cTn>
                              </p:par>
                            </p:childTnLst>
                          </p:cTn>
                        </p:par>
                        <p:par>
                          <p:cTn id="13" fill="hold">
                            <p:stCondLst>
                              <p:cond delay="500"/>
                            </p:stCondLst>
                            <p:childTnLst>
                              <p:par>
                                <p:cTn id="14" presetID="2" presetClass="entr" presetSubtype="2" fill="hold" nodeType="afterEffect">
                                  <p:stCondLst>
                                    <p:cond delay="0"/>
                                  </p:stCondLst>
                                  <p:childTnLst>
                                    <p:set>
                                      <p:cBhvr>
                                        <p:cTn id="15" dur="1" fill="hold">
                                          <p:stCondLst>
                                            <p:cond delay="0"/>
                                          </p:stCondLst>
                                        </p:cTn>
                                        <p:tgtEl>
                                          <p:spTgt spid="261"/>
                                        </p:tgtEl>
                                        <p:attrNameLst>
                                          <p:attrName>style.visibility</p:attrName>
                                        </p:attrNameLst>
                                      </p:cBhvr>
                                      <p:to>
                                        <p:strVal val="visible"/>
                                      </p:to>
                                    </p:set>
                                    <p:anim calcmode="lin" valueType="num">
                                      <p:cBhvr additive="base">
                                        <p:cTn id="16" dur="500" fill="hold"/>
                                        <p:tgtEl>
                                          <p:spTgt spid="261"/>
                                        </p:tgtEl>
                                        <p:attrNameLst>
                                          <p:attrName>ppt_x</p:attrName>
                                        </p:attrNameLst>
                                      </p:cBhvr>
                                      <p:tavLst>
                                        <p:tav tm="0">
                                          <p:val>
                                            <p:strVal val="1+#ppt_w/2"/>
                                          </p:val>
                                        </p:tav>
                                        <p:tav tm="100000">
                                          <p:val>
                                            <p:strVal val="#ppt_x"/>
                                          </p:val>
                                        </p:tav>
                                      </p:tavLst>
                                    </p:anim>
                                    <p:anim calcmode="lin" valueType="num">
                                      <p:cBhvr additive="base">
                                        <p:cTn id="17" dur="500" fill="hold"/>
                                        <p:tgtEl>
                                          <p:spTgt spid="261"/>
                                        </p:tgtEl>
                                        <p:attrNameLst>
                                          <p:attrName>ppt_y</p:attrName>
                                        </p:attrNameLst>
                                      </p:cBhvr>
                                      <p:tavLst>
                                        <p:tav tm="0">
                                          <p:val>
                                            <p:strVal val="#ppt_y"/>
                                          </p:val>
                                        </p:tav>
                                        <p:tav tm="100000">
                                          <p:val>
                                            <p:strVal val="#ppt_y"/>
                                          </p:val>
                                        </p:tav>
                                      </p:tavLst>
                                    </p:anim>
                                  </p:childTnLst>
                                </p:cTn>
                              </p:par>
                            </p:childTnLst>
                          </p:cTn>
                        </p:par>
                        <p:par>
                          <p:cTn id="18" fill="hold">
                            <p:stCondLst>
                              <p:cond delay="1000"/>
                            </p:stCondLst>
                            <p:childTnLst>
                              <p:par>
                                <p:cTn id="19" presetID="2" presetClass="entr" presetSubtype="2" fill="hold" nodeType="afterEffect">
                                  <p:stCondLst>
                                    <p:cond delay="0"/>
                                  </p:stCondLst>
                                  <p:childTnLst>
                                    <p:set>
                                      <p:cBhvr>
                                        <p:cTn id="20" dur="1" fill="hold">
                                          <p:stCondLst>
                                            <p:cond delay="0"/>
                                          </p:stCondLst>
                                        </p:cTn>
                                        <p:tgtEl>
                                          <p:spTgt spid="263"/>
                                        </p:tgtEl>
                                        <p:attrNameLst>
                                          <p:attrName>style.visibility</p:attrName>
                                        </p:attrNameLst>
                                      </p:cBhvr>
                                      <p:to>
                                        <p:strVal val="visible"/>
                                      </p:to>
                                    </p:set>
                                    <p:anim calcmode="lin" valueType="num">
                                      <p:cBhvr additive="base">
                                        <p:cTn id="21" dur="500" fill="hold"/>
                                        <p:tgtEl>
                                          <p:spTgt spid="263"/>
                                        </p:tgtEl>
                                        <p:attrNameLst>
                                          <p:attrName>ppt_x</p:attrName>
                                        </p:attrNameLst>
                                      </p:cBhvr>
                                      <p:tavLst>
                                        <p:tav tm="0">
                                          <p:val>
                                            <p:strVal val="1+#ppt_w/2"/>
                                          </p:val>
                                        </p:tav>
                                        <p:tav tm="100000">
                                          <p:val>
                                            <p:strVal val="#ppt_x"/>
                                          </p:val>
                                        </p:tav>
                                      </p:tavLst>
                                    </p:anim>
                                    <p:anim calcmode="lin" valueType="num">
                                      <p:cBhvr additive="base">
                                        <p:cTn id="22" dur="500" fill="hold"/>
                                        <p:tgtEl>
                                          <p:spTgt spid="263"/>
                                        </p:tgtEl>
                                        <p:attrNameLst>
                                          <p:attrName>ppt_y</p:attrName>
                                        </p:attrNameLst>
                                      </p:cBhvr>
                                      <p:tavLst>
                                        <p:tav tm="0">
                                          <p:val>
                                            <p:strVal val="#ppt_y"/>
                                          </p:val>
                                        </p:tav>
                                        <p:tav tm="100000">
                                          <p:val>
                                            <p:strVal val="#ppt_y"/>
                                          </p:val>
                                        </p:tav>
                                      </p:tavLst>
                                    </p:anim>
                                  </p:childTnLst>
                                </p:cTn>
                              </p:par>
                            </p:childTnLst>
                          </p:cTn>
                        </p:par>
                        <p:par>
                          <p:cTn id="23" fill="hold">
                            <p:stCondLst>
                              <p:cond delay="1500"/>
                            </p:stCondLst>
                            <p:childTnLst>
                              <p:par>
                                <p:cTn id="24" presetID="2" presetClass="entr" presetSubtype="2" fill="hold" nodeType="afterEffect">
                                  <p:stCondLst>
                                    <p:cond delay="0"/>
                                  </p:stCondLst>
                                  <p:childTnLst>
                                    <p:set>
                                      <p:cBhvr>
                                        <p:cTn id="25" dur="1" fill="hold">
                                          <p:stCondLst>
                                            <p:cond delay="0"/>
                                          </p:stCondLst>
                                        </p:cTn>
                                        <p:tgtEl>
                                          <p:spTgt spid="26"/>
                                        </p:tgtEl>
                                        <p:attrNameLst>
                                          <p:attrName>style.visibility</p:attrName>
                                        </p:attrNameLst>
                                      </p:cBhvr>
                                      <p:to>
                                        <p:strVal val="visible"/>
                                      </p:to>
                                    </p:set>
                                    <p:anim calcmode="lin" valueType="num">
                                      <p:cBhvr additive="base">
                                        <p:cTn id="26" dur="500" fill="hold"/>
                                        <p:tgtEl>
                                          <p:spTgt spid="26"/>
                                        </p:tgtEl>
                                        <p:attrNameLst>
                                          <p:attrName>ppt_x</p:attrName>
                                        </p:attrNameLst>
                                      </p:cBhvr>
                                      <p:tavLst>
                                        <p:tav tm="0">
                                          <p:val>
                                            <p:strVal val="1+#ppt_w/2"/>
                                          </p:val>
                                        </p:tav>
                                        <p:tav tm="100000">
                                          <p:val>
                                            <p:strVal val="#ppt_x"/>
                                          </p:val>
                                        </p:tav>
                                      </p:tavLst>
                                    </p:anim>
                                    <p:anim calcmode="lin" valueType="num">
                                      <p:cBhvr additive="base">
                                        <p:cTn id="27" dur="500" fill="hold"/>
                                        <p:tgtEl>
                                          <p:spTgt spid="26"/>
                                        </p:tgtEl>
                                        <p:attrNameLst>
                                          <p:attrName>ppt_y</p:attrName>
                                        </p:attrNameLst>
                                      </p:cBhvr>
                                      <p:tavLst>
                                        <p:tav tm="0">
                                          <p:val>
                                            <p:strVal val="#ppt_y"/>
                                          </p:val>
                                        </p:tav>
                                        <p:tav tm="100000">
                                          <p:val>
                                            <p:strVal val="#ppt_y"/>
                                          </p:val>
                                        </p:tav>
                                      </p:tavLst>
                                    </p:anim>
                                  </p:childTnLst>
                                </p:cTn>
                              </p:par>
                            </p:childTnLst>
                          </p:cTn>
                        </p:par>
                        <p:par>
                          <p:cTn id="28" fill="hold">
                            <p:stCondLst>
                              <p:cond delay="2000"/>
                            </p:stCondLst>
                            <p:childTnLst>
                              <p:par>
                                <p:cTn id="29" presetID="2" presetClass="entr" presetSubtype="2" fill="hold" nodeType="afterEffect">
                                  <p:stCondLst>
                                    <p:cond delay="0"/>
                                  </p:stCondLst>
                                  <p:childTnLst>
                                    <p:set>
                                      <p:cBhvr>
                                        <p:cTn id="30" dur="1" fill="hold">
                                          <p:stCondLst>
                                            <p:cond delay="0"/>
                                          </p:stCondLst>
                                        </p:cTn>
                                        <p:tgtEl>
                                          <p:spTgt spid="264"/>
                                        </p:tgtEl>
                                        <p:attrNameLst>
                                          <p:attrName>style.visibility</p:attrName>
                                        </p:attrNameLst>
                                      </p:cBhvr>
                                      <p:to>
                                        <p:strVal val="visible"/>
                                      </p:to>
                                    </p:set>
                                    <p:anim calcmode="lin" valueType="num">
                                      <p:cBhvr additive="base">
                                        <p:cTn id="31" dur="500" fill="hold"/>
                                        <p:tgtEl>
                                          <p:spTgt spid="264"/>
                                        </p:tgtEl>
                                        <p:attrNameLst>
                                          <p:attrName>ppt_x</p:attrName>
                                        </p:attrNameLst>
                                      </p:cBhvr>
                                      <p:tavLst>
                                        <p:tav tm="0">
                                          <p:val>
                                            <p:strVal val="1+#ppt_w/2"/>
                                          </p:val>
                                        </p:tav>
                                        <p:tav tm="100000">
                                          <p:val>
                                            <p:strVal val="#ppt_x"/>
                                          </p:val>
                                        </p:tav>
                                      </p:tavLst>
                                    </p:anim>
                                    <p:anim calcmode="lin" valueType="num">
                                      <p:cBhvr additive="base">
                                        <p:cTn id="32" dur="500" fill="hold"/>
                                        <p:tgtEl>
                                          <p:spTgt spid="26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5060554" cy="523220"/>
          </a:xfrm>
          <a:prstGeom prst="rect">
            <a:avLst/>
          </a:prstGeom>
          <a:noFill/>
        </p:spPr>
        <p:txBody>
          <a:bodyPr wrap="square" rtlCol="0" anchor="t">
            <a:spAutoFit/>
          </a:bodyPr>
          <a:lstStyle/>
          <a:p>
            <a:r>
              <a:rPr lang="en-US" altLang="zh-CN" sz="2800" b="1" dirty="0">
                <a:solidFill>
                  <a:srgbClr val="2C394C"/>
                </a:solidFill>
                <a:cs typeface="+mn-ea"/>
              </a:rPr>
              <a:t>Shortage &amp; Future Work </a:t>
            </a:r>
            <a:endParaRPr lang="zh-CN" altLang="en-US" sz="2800" b="1" dirty="0">
              <a:solidFill>
                <a:srgbClr val="2C394C"/>
              </a:solidFill>
              <a:cs typeface="+mn-ea"/>
            </a:endParaRPr>
          </a:p>
        </p:txBody>
      </p:sp>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2A30371C-82B4-4A34-8007-55108E4DC003}"/>
              </a:ext>
            </a:extLst>
          </p:cNvPr>
          <p:cNvSpPr txBox="1"/>
          <p:nvPr/>
        </p:nvSpPr>
        <p:spPr>
          <a:xfrm>
            <a:off x="611560" y="1419622"/>
            <a:ext cx="7632848" cy="2554545"/>
          </a:xfrm>
          <a:prstGeom prst="rect">
            <a:avLst/>
          </a:prstGeom>
          <a:noFill/>
        </p:spPr>
        <p:txBody>
          <a:bodyPr wrap="square" rtlCol="0">
            <a:spAutoFit/>
          </a:bodyPr>
          <a:lstStyle/>
          <a:p>
            <a:pPr marL="171450" indent="-171450">
              <a:buFont typeface="Wingdings" panose="05000000000000000000" pitchFamily="2" charset="2"/>
              <a:buChar char="Ø"/>
            </a:pP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分布式环境下随着机器数量增多模型效果退化的问题需要改善</a:t>
            </a:r>
          </a:p>
          <a:p>
            <a:pPr marL="171450" indent="-171450">
              <a:buFont typeface="Wingdings" panose="05000000000000000000" pitchFamily="2" charset="2"/>
              <a:buChar char="Ø"/>
            </a:pP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对具有节点属性的图（如知识图谱）进行并行训练</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Ø"/>
            </a:pPr>
            <a: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扩展至</a:t>
            </a:r>
            <a:r>
              <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rPr>
              <a:t>GPU</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进行并行训练</a:t>
            </a:r>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a:p>
            <a:endParaRPr lang="en-US" altLang="zh-CN" sz="20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033679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536724" y="14857"/>
            <a:ext cx="3261981" cy="5143501"/>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8" name="矩形 7"/>
          <p:cNvSpPr/>
          <p:nvPr/>
        </p:nvSpPr>
        <p:spPr>
          <a:xfrm>
            <a:off x="1763690" y="1747931"/>
            <a:ext cx="3838047" cy="1327875"/>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TextBox 48"/>
          <p:cNvSpPr txBox="1"/>
          <p:nvPr/>
        </p:nvSpPr>
        <p:spPr>
          <a:xfrm>
            <a:off x="1846509" y="1994813"/>
            <a:ext cx="3672408" cy="677108"/>
          </a:xfrm>
          <a:prstGeom prst="rect">
            <a:avLst/>
          </a:prstGeom>
          <a:noFill/>
        </p:spPr>
        <p:txBody>
          <a:bodyPr wrap="square" lIns="0" tIns="0" rIns="0" bIns="0" rtlCol="0">
            <a:spAutoFit/>
          </a:bodyPr>
          <a:lstStyle/>
          <a:p>
            <a:pPr algn="ctr"/>
            <a:r>
              <a:rPr lang="en-US" altLang="zh-CN" sz="4400" b="1" dirty="0">
                <a:solidFill>
                  <a:schemeClr val="bg1"/>
                </a:solidFill>
                <a:cs typeface="+mn-ea"/>
                <a:sym typeface="+mn-lt"/>
              </a:rPr>
              <a:t>DGL-KE</a:t>
            </a:r>
            <a:endParaRPr lang="zh-CN" altLang="en-US" sz="4400" b="1" dirty="0">
              <a:solidFill>
                <a:schemeClr val="bg1"/>
              </a:solidFill>
              <a:cs typeface="+mn-ea"/>
              <a:sym typeface="+mn-lt"/>
            </a:endParaRPr>
          </a:p>
        </p:txBody>
      </p:sp>
      <p:sp>
        <p:nvSpPr>
          <p:cNvPr id="45" name="TextBox 48"/>
          <p:cNvSpPr txBox="1"/>
          <p:nvPr/>
        </p:nvSpPr>
        <p:spPr>
          <a:xfrm>
            <a:off x="1634437" y="153317"/>
            <a:ext cx="1484587" cy="1477328"/>
          </a:xfrm>
          <a:prstGeom prst="rect">
            <a:avLst/>
          </a:prstGeom>
          <a:noFill/>
        </p:spPr>
        <p:txBody>
          <a:bodyPr wrap="square" lIns="0" tIns="0" rIns="0" bIns="0" rtlCol="0">
            <a:spAutoFit/>
          </a:bodyPr>
          <a:lstStyle/>
          <a:p>
            <a:r>
              <a:rPr lang="en-US" altLang="zh-CN" sz="9600" dirty="0">
                <a:solidFill>
                  <a:schemeClr val="bg1"/>
                </a:solidFill>
                <a:cs typeface="+mn-ea"/>
                <a:sym typeface="+mn-lt"/>
              </a:rPr>
              <a:t>03</a:t>
            </a:r>
            <a:endParaRPr lang="en-GB" altLang="zh-CN" sz="9600" dirty="0">
              <a:solidFill>
                <a:schemeClr val="bg1"/>
              </a:solidFill>
              <a:cs typeface="+mn-ea"/>
              <a:sym typeface="+mn-lt"/>
            </a:endParaRPr>
          </a:p>
        </p:txBody>
      </p:sp>
      <p:sp>
        <p:nvSpPr>
          <p:cNvPr id="9" name="矩形 8"/>
          <p:cNvSpPr/>
          <p:nvPr/>
        </p:nvSpPr>
        <p:spPr>
          <a:xfrm>
            <a:off x="4716017" y="3291831"/>
            <a:ext cx="4029115" cy="874407"/>
          </a:xfrm>
          <a:prstGeom prst="rect">
            <a:avLst/>
          </a:prstGeom>
        </p:spPr>
        <p:txBody>
          <a:bodyPr wrap="square">
            <a:spAutoFit/>
          </a:bodyPr>
          <a:lstStyle/>
          <a:p>
            <a:pPr marL="285744" indent="-285744">
              <a:lnSpc>
                <a:spcPct val="150000"/>
              </a:lnSpc>
              <a:buFont typeface="Arial" panose="020B0604020202020204" pitchFamily="34" charset="0"/>
              <a:buChar char="•"/>
            </a:pPr>
            <a:r>
              <a:rPr lang="en-US" altLang="zh-CN" dirty="0">
                <a:solidFill>
                  <a:srgbClr val="2C394C"/>
                </a:solidFill>
                <a:latin typeface="微软雅黑" panose="020B0503020204020204" pitchFamily="34" charset="-122"/>
                <a:ea typeface="微软雅黑" panose="020B0503020204020204" pitchFamily="34" charset="-122"/>
              </a:rPr>
              <a:t>Graph Partition</a:t>
            </a:r>
          </a:p>
          <a:p>
            <a:pPr marL="285744" indent="-285744">
              <a:lnSpc>
                <a:spcPct val="150000"/>
              </a:lnSpc>
              <a:buFont typeface="Arial" panose="020B0604020202020204" pitchFamily="34" charset="0"/>
              <a:buChar char="•"/>
            </a:pPr>
            <a:r>
              <a:rPr lang="en-US" altLang="zh-CN" dirty="0">
                <a:solidFill>
                  <a:srgbClr val="2C394C"/>
                </a:solidFill>
                <a:latin typeface="微软雅黑" panose="020B0503020204020204" pitchFamily="34" charset="-122"/>
                <a:ea typeface="微软雅黑" panose="020B0503020204020204" pitchFamily="34" charset="-122"/>
              </a:rPr>
              <a:t>CPU-GPU Hybrid Training </a:t>
            </a:r>
            <a:endParaRPr lang="zh-CN" altLang="en-US" dirty="0">
              <a:solidFill>
                <a:srgbClr val="2C394C"/>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Horizontal)">
                                      <p:cBhvr>
                                        <p:cTn id="7" dur="500"/>
                                        <p:tgtEl>
                                          <p:spTgt spid="7"/>
                                        </p:tgtEl>
                                      </p:cBhvr>
                                    </p:animEffect>
                                  </p:childTnLst>
                                </p:cTn>
                              </p:par>
                            </p:childTnLst>
                          </p:cTn>
                        </p:par>
                        <p:par>
                          <p:cTn id="8" fill="hold">
                            <p:stCondLst>
                              <p:cond delay="1000"/>
                            </p:stCondLst>
                            <p:childTnLst>
                              <p:par>
                                <p:cTn id="9" presetID="22" presetClass="entr" presetSubtype="8" fill="hold" grpId="0" nodeType="afterEffect">
                                  <p:stCondLst>
                                    <p:cond delay="0"/>
                                  </p:stCondLst>
                                  <p:iterate type="lt">
                                    <p:tmPct val="30000"/>
                                  </p:iterate>
                                  <p:childTnLst>
                                    <p:set>
                                      <p:cBhvr>
                                        <p:cTn id="10" dur="1" fill="hold">
                                          <p:stCondLst>
                                            <p:cond delay="0"/>
                                          </p:stCondLst>
                                        </p:cTn>
                                        <p:tgtEl>
                                          <p:spTgt spid="45"/>
                                        </p:tgtEl>
                                        <p:attrNameLst>
                                          <p:attrName>style.visibility</p:attrName>
                                        </p:attrNameLst>
                                      </p:cBhvr>
                                      <p:to>
                                        <p:strVal val="visible"/>
                                      </p:to>
                                    </p:set>
                                    <p:animEffect transition="in" filter="wipe(left)">
                                      <p:cBhvr>
                                        <p:cTn id="11" dur="200"/>
                                        <p:tgtEl>
                                          <p:spTgt spid="45"/>
                                        </p:tgtEl>
                                      </p:cBhvr>
                                    </p:animEffect>
                                  </p:childTnLst>
                                </p:cTn>
                              </p:par>
                            </p:childTnLst>
                          </p:cTn>
                        </p:par>
                        <p:par>
                          <p:cTn id="12" fill="hold">
                            <p:stCondLst>
                              <p:cond delay="1260"/>
                            </p:stCondLst>
                            <p:childTnLst>
                              <p:par>
                                <p:cTn id="13" presetID="16" presetClass="entr" presetSubtype="37"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outVertical)">
                                      <p:cBhvr>
                                        <p:cTn id="15" dur="500"/>
                                        <p:tgtEl>
                                          <p:spTgt spid="8"/>
                                        </p:tgtEl>
                                      </p:cBhvr>
                                    </p:animEffect>
                                  </p:childTnLst>
                                </p:cTn>
                              </p:par>
                            </p:childTnLst>
                          </p:cTn>
                        </p:par>
                        <p:par>
                          <p:cTn id="16" fill="hold">
                            <p:stCondLst>
                              <p:cond delay="1760"/>
                            </p:stCondLst>
                            <p:childTnLst>
                              <p:par>
                                <p:cTn id="17" presetID="22" presetClass="entr" presetSubtype="8" fill="hold" grpId="0" nodeType="afterEffect">
                                  <p:stCondLst>
                                    <p:cond delay="0"/>
                                  </p:stCondLst>
                                  <p:iterate type="lt">
                                    <p:tmPct val="30000"/>
                                  </p:iterate>
                                  <p:childTnLst>
                                    <p:set>
                                      <p:cBhvr>
                                        <p:cTn id="18" dur="1" fill="hold">
                                          <p:stCondLst>
                                            <p:cond delay="0"/>
                                          </p:stCondLst>
                                        </p:cTn>
                                        <p:tgtEl>
                                          <p:spTgt spid="43"/>
                                        </p:tgtEl>
                                        <p:attrNameLst>
                                          <p:attrName>style.visibility</p:attrName>
                                        </p:attrNameLst>
                                      </p:cBhvr>
                                      <p:to>
                                        <p:strVal val="visible"/>
                                      </p:to>
                                    </p:set>
                                    <p:animEffect transition="in" filter="wipe(left)">
                                      <p:cBhvr>
                                        <p:cTn id="19" dur="200"/>
                                        <p:tgtEl>
                                          <p:spTgt spid="43"/>
                                        </p:tgtEl>
                                      </p:cBhvr>
                                    </p:animEffect>
                                  </p:childTnLst>
                                </p:cTn>
                              </p:par>
                            </p:childTnLst>
                          </p:cTn>
                        </p:par>
                        <p:par>
                          <p:cTn id="20" fill="hold">
                            <p:stCondLst>
                              <p:cond delay="2260"/>
                            </p:stCondLst>
                            <p:childTnLst>
                              <p:par>
                                <p:cTn id="21" presetID="10" presetClass="entr" presetSubtype="0" fill="hold" nodeType="after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animEffect transition="in" filter="fade">
                                      <p:cBhvr>
                                        <p:cTn id="23" dur="500"/>
                                        <p:tgtEl>
                                          <p:spTgt spid="9">
                                            <p:txEl>
                                              <p:pRg st="0" end="0"/>
                                            </p:txEl>
                                          </p:spTgt>
                                        </p:tgtEl>
                                      </p:cBhvr>
                                    </p:animEffect>
                                  </p:childTnLst>
                                </p:cTn>
                              </p:par>
                            </p:childTnLst>
                          </p:cTn>
                        </p:par>
                        <p:par>
                          <p:cTn id="24" fill="hold">
                            <p:stCondLst>
                              <p:cond delay="2760"/>
                            </p:stCondLst>
                            <p:childTnLst>
                              <p:par>
                                <p:cTn id="25" presetID="10" presetClass="entr" presetSubtype="0" fill="hold" nodeType="afterEffect">
                                  <p:stCondLst>
                                    <p:cond delay="0"/>
                                  </p:stCondLst>
                                  <p:childTnLst>
                                    <p:set>
                                      <p:cBhvr>
                                        <p:cTn id="26" dur="1" fill="hold">
                                          <p:stCondLst>
                                            <p:cond delay="0"/>
                                          </p:stCondLst>
                                        </p:cTn>
                                        <p:tgtEl>
                                          <p:spTgt spid="9">
                                            <p:txEl>
                                              <p:pRg st="1" end="1"/>
                                            </p:txEl>
                                          </p:spTgt>
                                        </p:tgtEl>
                                        <p:attrNameLst>
                                          <p:attrName>style.visibility</p:attrName>
                                        </p:attrNameLst>
                                      </p:cBhvr>
                                      <p:to>
                                        <p:strVal val="visible"/>
                                      </p:to>
                                    </p:set>
                                    <p:animEffect transition="in" filter="fade">
                                      <p:cBhvr>
                                        <p:cTn id="27" dur="500"/>
                                        <p:tgtEl>
                                          <p:spTgt spid="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43" grpId="0"/>
      <p:bldP spid="4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6500713" cy="523220"/>
          </a:xfrm>
          <a:prstGeom prst="rect">
            <a:avLst/>
          </a:prstGeom>
          <a:noFill/>
        </p:spPr>
        <p:txBody>
          <a:bodyPr wrap="square" rtlCol="0" anchor="t">
            <a:spAutoFit/>
          </a:bodyPr>
          <a:lstStyle/>
          <a:p>
            <a:r>
              <a:rPr lang="en-US" altLang="zh-CN" sz="2800" b="1" dirty="0">
                <a:solidFill>
                  <a:srgbClr val="2C394C"/>
                </a:solidFill>
                <a:cs typeface="+mn-ea"/>
              </a:rPr>
              <a:t>DGL-KE </a:t>
            </a:r>
            <a:r>
              <a:rPr lang="zh-CN" altLang="en-US" sz="2800" b="1" dirty="0">
                <a:solidFill>
                  <a:srgbClr val="2C394C"/>
                </a:solidFill>
                <a:cs typeface="+mn-ea"/>
              </a:rPr>
              <a:t>分布式框架</a:t>
            </a:r>
          </a:p>
        </p:txBody>
      </p:sp>
      <p:pic>
        <p:nvPicPr>
          <p:cNvPr id="38" name="Picture 2" descr="东南大学- 维基百科，自由的百科全书">
            <a:extLst>
              <a:ext uri="{FF2B5EF4-FFF2-40B4-BE49-F238E27FC236}">
                <a16:creationId xmlns:a16="http://schemas.microsoft.com/office/drawing/2014/main" id="{EEF015C9-1733-47C2-BF23-2E3CC8AF8BA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a:extLst>
              <a:ext uri="{FF2B5EF4-FFF2-40B4-BE49-F238E27FC236}">
                <a16:creationId xmlns:a16="http://schemas.microsoft.com/office/drawing/2014/main" id="{5584F47B-060E-487D-9B2A-442E3408360B}"/>
              </a:ext>
            </a:extLst>
          </p:cNvPr>
          <p:cNvPicPr>
            <a:picLocks noChangeAspect="1"/>
          </p:cNvPicPr>
          <p:nvPr/>
        </p:nvPicPr>
        <p:blipFill>
          <a:blip r:embed="rId4"/>
          <a:stretch>
            <a:fillRect/>
          </a:stretch>
        </p:blipFill>
        <p:spPr>
          <a:xfrm>
            <a:off x="2413034" y="684866"/>
            <a:ext cx="4317931" cy="3927656"/>
          </a:xfrm>
          <a:prstGeom prst="rect">
            <a:avLst/>
          </a:prstGeom>
        </p:spPr>
      </p:pic>
      <p:sp>
        <p:nvSpPr>
          <p:cNvPr id="23" name="文本框 22">
            <a:extLst>
              <a:ext uri="{FF2B5EF4-FFF2-40B4-BE49-F238E27FC236}">
                <a16:creationId xmlns:a16="http://schemas.microsoft.com/office/drawing/2014/main" id="{862A92FA-A03A-4BE1-A5B3-2A5B4C414194}"/>
              </a:ext>
            </a:extLst>
          </p:cNvPr>
          <p:cNvSpPr txBox="1"/>
          <p:nvPr/>
        </p:nvSpPr>
        <p:spPr>
          <a:xfrm>
            <a:off x="2413530" y="4709398"/>
            <a:ext cx="4317931" cy="369332"/>
          </a:xfrm>
          <a:prstGeom prst="rect">
            <a:avLst/>
          </a:prstGeom>
          <a:noFill/>
        </p:spPr>
        <p:txBody>
          <a:bodyPr wrap="square" rtlCol="0">
            <a:spAutoFit/>
          </a:bodyPr>
          <a:lstStyle/>
          <a:p>
            <a:pPr algn="ct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DGL-KE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分布式架构</a:t>
            </a:r>
          </a:p>
        </p:txBody>
      </p:sp>
    </p:spTree>
    <p:extLst>
      <p:ext uri="{BB962C8B-B14F-4D97-AF65-F5344CB8AC3E}">
        <p14:creationId xmlns:p14="http://schemas.microsoft.com/office/powerpoint/2010/main" val="12682054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0"/>
            <a:ext cx="3036839" cy="523220"/>
          </a:xfrm>
          <a:prstGeom prst="rect">
            <a:avLst/>
          </a:prstGeom>
          <a:noFill/>
        </p:spPr>
        <p:txBody>
          <a:bodyPr wrap="square" rtlCol="0" anchor="t">
            <a:spAutoFit/>
          </a:bodyPr>
          <a:lstStyle/>
          <a:p>
            <a:r>
              <a:rPr lang="en-US" altLang="zh-CN" sz="2800" b="1" dirty="0">
                <a:solidFill>
                  <a:srgbClr val="2C394C"/>
                </a:solidFill>
                <a:cs typeface="+mn-ea"/>
              </a:rPr>
              <a:t>Graph Partition</a:t>
            </a:r>
            <a:endParaRPr lang="zh-CN" altLang="en-US" sz="2800" b="1" dirty="0">
              <a:solidFill>
                <a:srgbClr val="2C394C"/>
              </a:solidFill>
              <a:cs typeface="+mn-ea"/>
            </a:endParaRPr>
          </a:p>
        </p:txBody>
      </p:sp>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pic>
        <p:nvPicPr>
          <p:cNvPr id="5" name="图片 4">
            <a:extLst>
              <a:ext uri="{FF2B5EF4-FFF2-40B4-BE49-F238E27FC236}">
                <a16:creationId xmlns:a16="http://schemas.microsoft.com/office/drawing/2014/main" id="{E593D010-05DA-42BC-BB7C-395B95E78E3F}"/>
              </a:ext>
            </a:extLst>
          </p:cNvPr>
          <p:cNvPicPr>
            <a:picLocks noChangeAspect="1"/>
          </p:cNvPicPr>
          <p:nvPr/>
        </p:nvPicPr>
        <p:blipFill>
          <a:blip r:embed="rId4"/>
          <a:stretch>
            <a:fillRect/>
          </a:stretch>
        </p:blipFill>
        <p:spPr>
          <a:xfrm>
            <a:off x="475342" y="1111661"/>
            <a:ext cx="3112709" cy="2592288"/>
          </a:xfrm>
          <a:prstGeom prst="rect">
            <a:avLst/>
          </a:prstGeom>
        </p:spPr>
      </p:pic>
      <p:sp>
        <p:nvSpPr>
          <p:cNvPr id="7" name="矩形 6">
            <a:extLst>
              <a:ext uri="{FF2B5EF4-FFF2-40B4-BE49-F238E27FC236}">
                <a16:creationId xmlns:a16="http://schemas.microsoft.com/office/drawing/2014/main" id="{0A7A0780-78E7-4E41-A242-D5C311F5CA27}"/>
              </a:ext>
            </a:extLst>
          </p:cNvPr>
          <p:cNvSpPr/>
          <p:nvPr/>
        </p:nvSpPr>
        <p:spPr>
          <a:xfrm>
            <a:off x="1363293" y="1114526"/>
            <a:ext cx="1462421" cy="218400"/>
          </a:xfrm>
          <a:prstGeom prst="rect">
            <a:avLst/>
          </a:prstGeom>
          <a:solidFill>
            <a:srgbClr val="FFFFFD"/>
          </a:solidFill>
          <a:ln>
            <a:solidFill>
              <a:srgbClr val="FFFFFD"/>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7">
            <a:extLst>
              <a:ext uri="{FF2B5EF4-FFF2-40B4-BE49-F238E27FC236}">
                <a16:creationId xmlns:a16="http://schemas.microsoft.com/office/drawing/2014/main" id="{590ECC91-4DB4-4748-9CD2-482FCF424A81}"/>
              </a:ext>
            </a:extLst>
          </p:cNvPr>
          <p:cNvSpPr txBox="1"/>
          <p:nvPr/>
        </p:nvSpPr>
        <p:spPr>
          <a:xfrm>
            <a:off x="323529" y="746918"/>
            <a:ext cx="3960440" cy="369332"/>
          </a:xfrm>
          <a:prstGeom prst="rect">
            <a:avLst/>
          </a:prstGeom>
          <a:noFill/>
        </p:spPr>
        <p:txBody>
          <a:bodyPr wrap="square" rtlCol="0">
            <a:spAutoFit/>
          </a:bodyPr>
          <a:lstStyle/>
          <a:p>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基于</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METIS</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图分割算法划分大规模图</a:t>
            </a:r>
          </a:p>
        </p:txBody>
      </p:sp>
      <p:pic>
        <p:nvPicPr>
          <p:cNvPr id="9" name="图片 8">
            <a:extLst>
              <a:ext uri="{FF2B5EF4-FFF2-40B4-BE49-F238E27FC236}">
                <a16:creationId xmlns:a16="http://schemas.microsoft.com/office/drawing/2014/main" id="{C00B65C2-CDF7-4AC6-A9FC-002128D003CF}"/>
              </a:ext>
            </a:extLst>
          </p:cNvPr>
          <p:cNvPicPr>
            <a:picLocks noChangeAspect="1"/>
          </p:cNvPicPr>
          <p:nvPr/>
        </p:nvPicPr>
        <p:blipFill>
          <a:blip r:embed="rId5"/>
          <a:stretch>
            <a:fillRect/>
          </a:stretch>
        </p:blipFill>
        <p:spPr>
          <a:xfrm>
            <a:off x="4171606" y="1116250"/>
            <a:ext cx="4540853" cy="2592288"/>
          </a:xfrm>
          <a:prstGeom prst="rect">
            <a:avLst/>
          </a:prstGeom>
        </p:spPr>
      </p:pic>
      <p:sp>
        <p:nvSpPr>
          <p:cNvPr id="10" name="文本框 9">
            <a:extLst>
              <a:ext uri="{FF2B5EF4-FFF2-40B4-BE49-F238E27FC236}">
                <a16:creationId xmlns:a16="http://schemas.microsoft.com/office/drawing/2014/main" id="{2DA7A170-724C-4E82-9BEB-E3CBF95F881A}"/>
              </a:ext>
            </a:extLst>
          </p:cNvPr>
          <p:cNvSpPr txBox="1"/>
          <p:nvPr/>
        </p:nvSpPr>
        <p:spPr>
          <a:xfrm>
            <a:off x="475342" y="3853206"/>
            <a:ext cx="3112709" cy="307777"/>
          </a:xfrm>
          <a:prstGeom prst="rect">
            <a:avLst/>
          </a:prstGeom>
          <a:noFill/>
        </p:spPr>
        <p:txBody>
          <a:bodyPr wrap="square" rtlCol="0">
            <a:spAutoFit/>
          </a:bodyPr>
          <a:lstStyle/>
          <a:p>
            <a:pPr algn="ct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METIS</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算法原理图</a:t>
            </a:r>
          </a:p>
        </p:txBody>
      </p:sp>
      <p:sp>
        <p:nvSpPr>
          <p:cNvPr id="12" name="文本框 11">
            <a:extLst>
              <a:ext uri="{FF2B5EF4-FFF2-40B4-BE49-F238E27FC236}">
                <a16:creationId xmlns:a16="http://schemas.microsoft.com/office/drawing/2014/main" id="{88FDF1C1-7E57-4970-B6F5-2373A6CD4A77}"/>
              </a:ext>
            </a:extLst>
          </p:cNvPr>
          <p:cNvSpPr txBox="1"/>
          <p:nvPr/>
        </p:nvSpPr>
        <p:spPr>
          <a:xfrm>
            <a:off x="4885677" y="3853205"/>
            <a:ext cx="3112709" cy="307777"/>
          </a:xfrm>
          <a:prstGeom prst="rect">
            <a:avLst/>
          </a:prstGeom>
          <a:noFill/>
        </p:spPr>
        <p:txBody>
          <a:bodyPr wrap="square" rtlCol="0">
            <a:spAutoFit/>
          </a:bodyPr>
          <a:lstStyle/>
          <a:p>
            <a:pPr algn="ctr"/>
            <a:r>
              <a:rPr lang="en-US" altLang="zh-CN" sz="1400" dirty="0">
                <a:solidFill>
                  <a:schemeClr val="tx1">
                    <a:lumMod val="75000"/>
                    <a:lumOff val="25000"/>
                  </a:schemeClr>
                </a:solidFill>
                <a:latin typeface="微软雅黑" panose="020B0503020204020204" pitchFamily="34" charset="-122"/>
                <a:ea typeface="微软雅黑" panose="020B0503020204020204" pitchFamily="34" charset="-122"/>
              </a:rPr>
              <a:t>Coarsening</a:t>
            </a: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rPr>
              <a:t>阶段示意图</a:t>
            </a:r>
          </a:p>
        </p:txBody>
      </p:sp>
      <p:sp>
        <p:nvSpPr>
          <p:cNvPr id="11" name="箭头: 右 10">
            <a:extLst>
              <a:ext uri="{FF2B5EF4-FFF2-40B4-BE49-F238E27FC236}">
                <a16:creationId xmlns:a16="http://schemas.microsoft.com/office/drawing/2014/main" id="{E355696A-3B71-47F2-8E42-9856BB00810B}"/>
              </a:ext>
            </a:extLst>
          </p:cNvPr>
          <p:cNvSpPr/>
          <p:nvPr/>
        </p:nvSpPr>
        <p:spPr>
          <a:xfrm>
            <a:off x="3732067" y="2052354"/>
            <a:ext cx="295523" cy="288032"/>
          </a:xfrm>
          <a:prstGeom prst="rightArrow">
            <a:avLst/>
          </a:prstGeom>
          <a:solidFill>
            <a:schemeClr val="bg1">
              <a:lumMod val="85000"/>
            </a:schemeClr>
          </a:solid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F05E9422-57D5-4837-BFFA-E7F1ACF58346}"/>
              </a:ext>
            </a:extLst>
          </p:cNvPr>
          <p:cNvSpPr/>
          <p:nvPr/>
        </p:nvSpPr>
        <p:spPr>
          <a:xfrm>
            <a:off x="431540" y="4155400"/>
            <a:ext cx="8280919" cy="923330"/>
          </a:xfrm>
          <a:prstGeom prst="rect">
            <a:avLst/>
          </a:prstGeom>
        </p:spPr>
        <p:txBody>
          <a:bodyPr wrap="square">
            <a:spAutoFit/>
          </a:bodyPr>
          <a:lstStyle/>
          <a:p>
            <a:pPr algn="just"/>
            <a:r>
              <a:rPr lang="zh-CN" altLang="en-US" dirty="0"/>
              <a:t>       将一张大图上</a:t>
            </a:r>
            <a:r>
              <a:rPr lang="zh-CN" altLang="en-US" dirty="0">
                <a:solidFill>
                  <a:srgbClr val="FF0000"/>
                </a:solidFill>
              </a:rPr>
              <a:t>相关联的节点尽可能放置在同一个划分</a:t>
            </a:r>
            <a:r>
              <a:rPr lang="zh-CN" altLang="en-US" dirty="0"/>
              <a:t>（</a:t>
            </a:r>
            <a:r>
              <a:rPr lang="en-US" altLang="zh-CN" dirty="0"/>
              <a:t>partition</a:t>
            </a:r>
            <a:r>
              <a:rPr lang="zh-CN" altLang="en-US" dirty="0"/>
              <a:t>）之中，这样可以将大部分的</a:t>
            </a:r>
            <a:r>
              <a:rPr lang="zh-CN" altLang="en-US" dirty="0">
                <a:solidFill>
                  <a:srgbClr val="FF0000"/>
                </a:solidFill>
              </a:rPr>
              <a:t>网络通信开销转化成本地机器的内存拷贝</a:t>
            </a:r>
            <a:r>
              <a:rPr lang="zh-CN" altLang="en-US" dirty="0"/>
              <a:t>，从而大大提升了分布式训练的速度。</a:t>
            </a:r>
          </a:p>
        </p:txBody>
      </p:sp>
    </p:spTree>
    <p:extLst>
      <p:ext uri="{BB962C8B-B14F-4D97-AF65-F5344CB8AC3E}">
        <p14:creationId xmlns:p14="http://schemas.microsoft.com/office/powerpoint/2010/main" val="3343283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down)">
                                      <p:cBhvr>
                                        <p:cTn id="7" dur="500"/>
                                        <p:tgtEl>
                                          <p:spTgt spid="11"/>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9"/>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1" grpId="0" animBg="1"/>
      <p:bldP spid="1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
        <p:nvSpPr>
          <p:cNvPr id="14" name="文本框 13">
            <a:extLst>
              <a:ext uri="{FF2B5EF4-FFF2-40B4-BE49-F238E27FC236}">
                <a16:creationId xmlns:a16="http://schemas.microsoft.com/office/drawing/2014/main" id="{6FB745A3-65B3-442E-8AA3-71EFEF548877}"/>
              </a:ext>
            </a:extLst>
          </p:cNvPr>
          <p:cNvSpPr txBox="1"/>
          <p:nvPr/>
        </p:nvSpPr>
        <p:spPr>
          <a:xfrm>
            <a:off x="663574" y="64770"/>
            <a:ext cx="4628506" cy="523220"/>
          </a:xfrm>
          <a:prstGeom prst="rect">
            <a:avLst/>
          </a:prstGeom>
          <a:noFill/>
        </p:spPr>
        <p:txBody>
          <a:bodyPr wrap="square" rtlCol="0" anchor="t">
            <a:spAutoFit/>
          </a:bodyPr>
          <a:lstStyle/>
          <a:p>
            <a:r>
              <a:rPr lang="en-US" altLang="zh-CN" sz="2800" b="1" dirty="0">
                <a:solidFill>
                  <a:srgbClr val="2C394C"/>
                </a:solidFill>
                <a:cs typeface="+mn-ea"/>
              </a:rPr>
              <a:t>CPU-GPU Hybrid Training</a:t>
            </a:r>
            <a:endParaRPr lang="zh-CN" altLang="en-US" sz="2800" b="1" dirty="0">
              <a:solidFill>
                <a:srgbClr val="2C394C"/>
              </a:solidFill>
              <a:cs typeface="+mn-ea"/>
            </a:endParaRPr>
          </a:p>
        </p:txBody>
      </p:sp>
      <p:pic>
        <p:nvPicPr>
          <p:cNvPr id="2" name="图片 1">
            <a:extLst>
              <a:ext uri="{FF2B5EF4-FFF2-40B4-BE49-F238E27FC236}">
                <a16:creationId xmlns:a16="http://schemas.microsoft.com/office/drawing/2014/main" id="{C989AC4A-DF87-4F69-982E-2831E2A43926}"/>
              </a:ext>
            </a:extLst>
          </p:cNvPr>
          <p:cNvPicPr>
            <a:picLocks noChangeAspect="1"/>
          </p:cNvPicPr>
          <p:nvPr/>
        </p:nvPicPr>
        <p:blipFill>
          <a:blip r:embed="rId4"/>
          <a:stretch>
            <a:fillRect/>
          </a:stretch>
        </p:blipFill>
        <p:spPr>
          <a:xfrm>
            <a:off x="5021163" y="987574"/>
            <a:ext cx="3223245" cy="3445291"/>
          </a:xfrm>
          <a:prstGeom prst="rect">
            <a:avLst/>
          </a:prstGeom>
        </p:spPr>
      </p:pic>
      <p:sp>
        <p:nvSpPr>
          <p:cNvPr id="15" name="文本框 14">
            <a:extLst>
              <a:ext uri="{FF2B5EF4-FFF2-40B4-BE49-F238E27FC236}">
                <a16:creationId xmlns:a16="http://schemas.microsoft.com/office/drawing/2014/main" id="{BE325EB4-1E5F-459C-9F01-3252473958B4}"/>
              </a:ext>
            </a:extLst>
          </p:cNvPr>
          <p:cNvSpPr txBox="1"/>
          <p:nvPr/>
        </p:nvSpPr>
        <p:spPr>
          <a:xfrm>
            <a:off x="5021163" y="4651508"/>
            <a:ext cx="3223245" cy="369332"/>
          </a:xfrm>
          <a:prstGeom prst="rect">
            <a:avLst/>
          </a:prstGeom>
          <a:noFill/>
        </p:spPr>
        <p:txBody>
          <a:bodyPr wrap="square" rtlCol="0">
            <a:spAutoFit/>
          </a:bodyPr>
          <a:lstStyle/>
          <a:p>
            <a:pPr algn="ct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CPU-GPU</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混合训练模型</a:t>
            </a:r>
          </a:p>
        </p:txBody>
      </p:sp>
      <p:sp>
        <p:nvSpPr>
          <p:cNvPr id="3" name="文本框 2">
            <a:extLst>
              <a:ext uri="{FF2B5EF4-FFF2-40B4-BE49-F238E27FC236}">
                <a16:creationId xmlns:a16="http://schemas.microsoft.com/office/drawing/2014/main" id="{BA7E4E46-703F-4832-B01D-F95F0DDBC8A2}"/>
              </a:ext>
            </a:extLst>
          </p:cNvPr>
          <p:cNvSpPr txBox="1"/>
          <p:nvPr/>
        </p:nvSpPr>
        <p:spPr>
          <a:xfrm>
            <a:off x="467544" y="984548"/>
            <a:ext cx="4248472" cy="1366528"/>
          </a:xfrm>
          <a:prstGeom prst="rect">
            <a:avLst/>
          </a:prstGeom>
          <a:noFill/>
        </p:spPr>
        <p:txBody>
          <a:bodyPr wrap="square" rtlCol="0">
            <a:spAutoFit/>
          </a:bodyPr>
          <a:lstStyle/>
          <a:p>
            <a:pPr marL="266700" indent="-266700" algn="just">
              <a:lnSpc>
                <a:spcPct val="120000"/>
              </a:lnSpc>
              <a:buFont typeface="Wingdings" panose="05000000000000000000" pitchFamily="2" charset="2"/>
              <a:buChar char="l"/>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嵌入表示的训练过程中会产生大量的矩阵运算，而利用</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GPU</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可以加快矩阵运算，缩短训练时间。</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a:t>
            </a:r>
          </a:p>
          <a:p>
            <a:pPr marL="531813" indent="-265113" algn="just">
              <a:buFont typeface="Wingdings" panose="05000000000000000000" pitchFamily="2" charset="2"/>
              <a:buChar char="Ø"/>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GPU</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内存有限，远小于</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CPU</a:t>
            </a:r>
          </a:p>
        </p:txBody>
      </p:sp>
      <p:sp>
        <p:nvSpPr>
          <p:cNvPr id="4" name="文本框 3">
            <a:extLst>
              <a:ext uri="{FF2B5EF4-FFF2-40B4-BE49-F238E27FC236}">
                <a16:creationId xmlns:a16="http://schemas.microsoft.com/office/drawing/2014/main" id="{A5751AAE-8F63-465D-BA67-4A21A78EB19B}"/>
              </a:ext>
            </a:extLst>
          </p:cNvPr>
          <p:cNvSpPr txBox="1"/>
          <p:nvPr/>
        </p:nvSpPr>
        <p:spPr>
          <a:xfrm>
            <a:off x="467544" y="2431861"/>
            <a:ext cx="4248472" cy="2577950"/>
          </a:xfrm>
          <a:prstGeom prst="rect">
            <a:avLst/>
          </a:prstGeom>
          <a:noFill/>
        </p:spPr>
        <p:txBody>
          <a:bodyPr wrap="square" rtlCol="0">
            <a:spAutoFit/>
          </a:bodyPr>
          <a:lstStyle/>
          <a:p>
            <a:pPr marL="285750" indent="-285750" algn="just">
              <a:lnSpc>
                <a:spcPct val="130000"/>
              </a:lnSpc>
              <a:buFont typeface="Wingdings" panose="05000000000000000000" pitchFamily="2" charset="2"/>
              <a:buChar char="l"/>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步骤 </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228600" indent="-228600" algn="just">
              <a:lnSpc>
                <a:spcPct val="130000"/>
              </a:lnSpc>
              <a:buFont typeface="+mj-lt"/>
              <a:buAutoNum type="arabicPeriod"/>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模型</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Embedding</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存储在</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CPU</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内存</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266700" indent="-266700" algn="just">
              <a:lnSpc>
                <a:spcPct val="130000"/>
              </a:lnSpc>
              <a:buFont typeface="+mj-lt"/>
              <a:buAutoNum type="arabicPeriod"/>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GPU</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通过</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mini-batch</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的方式拷贝数据进行训练</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177800" indent="-177800" algn="just">
              <a:lnSpc>
                <a:spcPct val="130000"/>
              </a:lnSpc>
              <a:buFont typeface="+mj-lt"/>
              <a:buAutoNum type="arabicPeriod"/>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异步训练方式，数据拷贝和计算重叠</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263525" indent="-263525" algn="just">
              <a:lnSpc>
                <a:spcPct val="130000"/>
              </a:lnSpc>
              <a:buFont typeface="+mj-lt"/>
              <a:buAutoNum type="arabicPeriod"/>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优化措施，</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entity embedding</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异步更 新，</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relation embedding</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同步更新</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26360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fade">
                                      <p:cBhvr>
                                        <p:cTn id="15" dur="500"/>
                                        <p:tgtEl>
                                          <p:spTgt spid="4">
                                            <p:txEl>
                                              <p:pRg st="0" end="0"/>
                                            </p:txEl>
                                          </p:spTgt>
                                        </p:tgtEl>
                                      </p:cBhvr>
                                    </p:animEffect>
                                  </p:childTnLst>
                                </p:cTn>
                              </p:par>
                              <p:par>
                                <p:cTn id="16" presetID="10" presetClass="entr" presetSubtype="0" fill="hold" nodeType="withEffect">
                                  <p:stCondLst>
                                    <p:cond delay="0"/>
                                  </p:stCondLst>
                                  <p:childTnLst>
                                    <p:set>
                                      <p:cBhvr>
                                        <p:cTn id="17" dur="1" fill="hold">
                                          <p:stCondLst>
                                            <p:cond delay="0"/>
                                          </p:stCondLst>
                                        </p:cTn>
                                        <p:tgtEl>
                                          <p:spTgt spid="4">
                                            <p:txEl>
                                              <p:pRg st="1" end="1"/>
                                            </p:txEl>
                                          </p:spTgt>
                                        </p:tgtEl>
                                        <p:attrNameLst>
                                          <p:attrName>style.visibility</p:attrName>
                                        </p:attrNameLst>
                                      </p:cBhvr>
                                      <p:to>
                                        <p:strVal val="visible"/>
                                      </p:to>
                                    </p:set>
                                    <p:animEffect transition="in" filter="fade">
                                      <p:cBhvr>
                                        <p:cTn id="18" dur="500"/>
                                        <p:tgtEl>
                                          <p:spTgt spid="4">
                                            <p:txEl>
                                              <p:pRg st="1" end="1"/>
                                            </p:txEl>
                                          </p:spTgt>
                                        </p:tgtEl>
                                      </p:cBhvr>
                                    </p:animEffect>
                                  </p:childTnLst>
                                </p:cTn>
                              </p:par>
                              <p:par>
                                <p:cTn id="19" presetID="10" presetClass="entr" presetSubtype="0" fill="hold" nodeType="with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fade">
                                      <p:cBhvr>
                                        <p:cTn id="21" dur="500"/>
                                        <p:tgtEl>
                                          <p:spTgt spid="4">
                                            <p:txEl>
                                              <p:pRg st="2" end="2"/>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
                                            <p:txEl>
                                              <p:pRg st="3" end="3"/>
                                            </p:txEl>
                                          </p:spTgt>
                                        </p:tgtEl>
                                        <p:attrNameLst>
                                          <p:attrName>style.visibility</p:attrName>
                                        </p:attrNameLst>
                                      </p:cBhvr>
                                      <p:to>
                                        <p:strVal val="visible"/>
                                      </p:to>
                                    </p:set>
                                    <p:animEffect transition="in" filter="fade">
                                      <p:cBhvr>
                                        <p:cTn id="24" dur="500"/>
                                        <p:tgtEl>
                                          <p:spTgt spid="4">
                                            <p:txEl>
                                              <p:pRg st="3" end="3"/>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animEffect transition="in" filter="fade">
                                      <p:cBhvr>
                                        <p:cTn id="27" dur="500"/>
                                        <p:tgtEl>
                                          <p:spTgt spid="4">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东南大学- 维基百科，自由的百科全书">
            <a:extLst>
              <a:ext uri="{FF2B5EF4-FFF2-40B4-BE49-F238E27FC236}">
                <a16:creationId xmlns:a16="http://schemas.microsoft.com/office/drawing/2014/main" id="{F6948FD4-DBB8-47D2-B63B-E000E6E26689}"/>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
        <p:nvSpPr>
          <p:cNvPr id="14" name="文本框 13">
            <a:extLst>
              <a:ext uri="{FF2B5EF4-FFF2-40B4-BE49-F238E27FC236}">
                <a16:creationId xmlns:a16="http://schemas.microsoft.com/office/drawing/2014/main" id="{6FB745A3-65B3-442E-8AA3-71EFEF548877}"/>
              </a:ext>
            </a:extLst>
          </p:cNvPr>
          <p:cNvSpPr txBox="1"/>
          <p:nvPr/>
        </p:nvSpPr>
        <p:spPr>
          <a:xfrm>
            <a:off x="663574" y="64770"/>
            <a:ext cx="4628506" cy="523220"/>
          </a:xfrm>
          <a:prstGeom prst="rect">
            <a:avLst/>
          </a:prstGeom>
          <a:noFill/>
        </p:spPr>
        <p:txBody>
          <a:bodyPr wrap="square" rtlCol="0" anchor="t">
            <a:spAutoFit/>
          </a:bodyPr>
          <a:lstStyle/>
          <a:p>
            <a:r>
              <a:rPr lang="en-US" altLang="zh-CN" sz="2800" b="1" dirty="0">
                <a:solidFill>
                  <a:srgbClr val="2C394C"/>
                </a:solidFill>
                <a:cs typeface="+mn-ea"/>
              </a:rPr>
              <a:t>DGL-KE vs PBG</a:t>
            </a:r>
            <a:endParaRPr lang="zh-CN" altLang="en-US" sz="2800" b="1" dirty="0">
              <a:solidFill>
                <a:srgbClr val="2C394C"/>
              </a:solidFill>
              <a:cs typeface="+mn-ea"/>
            </a:endParaRPr>
          </a:p>
        </p:txBody>
      </p:sp>
      <p:pic>
        <p:nvPicPr>
          <p:cNvPr id="5" name="图片 4">
            <a:extLst>
              <a:ext uri="{FF2B5EF4-FFF2-40B4-BE49-F238E27FC236}">
                <a16:creationId xmlns:a16="http://schemas.microsoft.com/office/drawing/2014/main" id="{3BCC564C-4B83-43CD-B3FC-737F4BF49AF1}"/>
              </a:ext>
            </a:extLst>
          </p:cNvPr>
          <p:cNvPicPr>
            <a:picLocks noChangeAspect="1"/>
          </p:cNvPicPr>
          <p:nvPr/>
        </p:nvPicPr>
        <p:blipFill>
          <a:blip r:embed="rId4"/>
          <a:stretch>
            <a:fillRect/>
          </a:stretch>
        </p:blipFill>
        <p:spPr>
          <a:xfrm>
            <a:off x="1203178" y="1419622"/>
            <a:ext cx="6737644" cy="3045884"/>
          </a:xfrm>
          <a:prstGeom prst="rect">
            <a:avLst/>
          </a:prstGeom>
        </p:spPr>
      </p:pic>
      <p:sp>
        <p:nvSpPr>
          <p:cNvPr id="9" name="文本框 8">
            <a:extLst>
              <a:ext uri="{FF2B5EF4-FFF2-40B4-BE49-F238E27FC236}">
                <a16:creationId xmlns:a16="http://schemas.microsoft.com/office/drawing/2014/main" id="{CB7D2363-029A-4551-8736-9723469F0720}"/>
              </a:ext>
            </a:extLst>
          </p:cNvPr>
          <p:cNvSpPr txBox="1"/>
          <p:nvPr/>
        </p:nvSpPr>
        <p:spPr>
          <a:xfrm>
            <a:off x="395535" y="768931"/>
            <a:ext cx="8064896" cy="473591"/>
          </a:xfrm>
          <a:prstGeom prst="rect">
            <a:avLst/>
          </a:prstGeom>
          <a:noFill/>
        </p:spPr>
        <p:txBody>
          <a:bodyPr wrap="square" rtlCol="0">
            <a:spAutoFit/>
          </a:bodyPr>
          <a:lstStyle/>
          <a:p>
            <a:pPr>
              <a:lnSpc>
                <a:spcPct val="120000"/>
              </a:lnSpc>
            </a:pP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Freebase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rPr>
              <a:t>Dataset</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 86M nodes, 338M edges</a:t>
            </a:r>
          </a:p>
          <a:p>
            <a:pPr>
              <a:lnSpc>
                <a:spcPct val="20000"/>
              </a:lnSpc>
            </a:pP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矩形 9">
            <a:extLst>
              <a:ext uri="{FF2B5EF4-FFF2-40B4-BE49-F238E27FC236}">
                <a16:creationId xmlns:a16="http://schemas.microsoft.com/office/drawing/2014/main" id="{80AFC388-A726-44E6-A776-94903A7D7882}"/>
              </a:ext>
            </a:extLst>
          </p:cNvPr>
          <p:cNvSpPr/>
          <p:nvPr/>
        </p:nvSpPr>
        <p:spPr>
          <a:xfrm>
            <a:off x="3787170" y="4642606"/>
            <a:ext cx="1569660" cy="369332"/>
          </a:xfrm>
          <a:prstGeom prst="rect">
            <a:avLst/>
          </a:prstGeom>
        </p:spPr>
        <p:txBody>
          <a:bodyPr wrap="none">
            <a:spAutoFit/>
          </a:bodyPr>
          <a:lstStyle/>
          <a:p>
            <a:r>
              <a:rPr lang="zh-CN" altLang="en-US" dirty="0"/>
              <a:t>训练时间对比</a:t>
            </a:r>
          </a:p>
        </p:txBody>
      </p:sp>
    </p:spTree>
    <p:extLst>
      <p:ext uri="{BB962C8B-B14F-4D97-AF65-F5344CB8AC3E}">
        <p14:creationId xmlns:p14="http://schemas.microsoft.com/office/powerpoint/2010/main" val="2190024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536723" y="14856"/>
            <a:ext cx="3261981" cy="5143501"/>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cs typeface="+mn-ea"/>
              <a:sym typeface="+mn-lt"/>
            </a:endParaRPr>
          </a:p>
        </p:txBody>
      </p:sp>
      <p:sp>
        <p:nvSpPr>
          <p:cNvPr id="8" name="矩形 7"/>
          <p:cNvSpPr/>
          <p:nvPr/>
        </p:nvSpPr>
        <p:spPr>
          <a:xfrm>
            <a:off x="1763688" y="1747931"/>
            <a:ext cx="3838047" cy="1327875"/>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43" name="TextBox 48"/>
          <p:cNvSpPr txBox="1"/>
          <p:nvPr/>
        </p:nvSpPr>
        <p:spPr>
          <a:xfrm>
            <a:off x="1887551" y="1994812"/>
            <a:ext cx="3672408" cy="677108"/>
          </a:xfrm>
          <a:prstGeom prst="rect">
            <a:avLst/>
          </a:prstGeom>
          <a:noFill/>
        </p:spPr>
        <p:txBody>
          <a:bodyPr wrap="square" lIns="0" tIns="0" rIns="0" bIns="0" rtlCol="0">
            <a:spAutoFit/>
          </a:bodyPr>
          <a:lstStyle/>
          <a:p>
            <a:pPr algn="ctr"/>
            <a:r>
              <a:rPr lang="zh-CN" altLang="en-US" sz="4400" b="1" dirty="0">
                <a:solidFill>
                  <a:schemeClr val="bg1"/>
                </a:solidFill>
                <a:cs typeface="+mn-ea"/>
                <a:sym typeface="+mn-lt"/>
              </a:rPr>
              <a:t>总结</a:t>
            </a:r>
          </a:p>
        </p:txBody>
      </p:sp>
      <p:sp>
        <p:nvSpPr>
          <p:cNvPr id="45" name="TextBox 48"/>
          <p:cNvSpPr txBox="1"/>
          <p:nvPr/>
        </p:nvSpPr>
        <p:spPr>
          <a:xfrm>
            <a:off x="1634437" y="153317"/>
            <a:ext cx="1484586" cy="1477328"/>
          </a:xfrm>
          <a:prstGeom prst="rect">
            <a:avLst/>
          </a:prstGeom>
          <a:noFill/>
        </p:spPr>
        <p:txBody>
          <a:bodyPr wrap="square" lIns="0" tIns="0" rIns="0" bIns="0" rtlCol="0">
            <a:spAutoFit/>
          </a:bodyPr>
          <a:lstStyle/>
          <a:p>
            <a:r>
              <a:rPr lang="en-US" altLang="zh-CN" sz="9600" dirty="0">
                <a:solidFill>
                  <a:schemeClr val="bg1"/>
                </a:solidFill>
                <a:cs typeface="+mn-ea"/>
                <a:sym typeface="+mn-lt"/>
              </a:rPr>
              <a:t>04</a:t>
            </a:r>
            <a:endParaRPr lang="en-GB" altLang="zh-CN" sz="9600" dirty="0">
              <a:solidFill>
                <a:schemeClr val="bg1"/>
              </a:solidFill>
              <a:cs typeface="+mn-ea"/>
              <a:sym typeface="+mn-lt"/>
            </a:endParaRPr>
          </a:p>
        </p:txBody>
      </p:sp>
      <p:sp>
        <p:nvSpPr>
          <p:cNvPr id="9" name="矩形 8"/>
          <p:cNvSpPr/>
          <p:nvPr/>
        </p:nvSpPr>
        <p:spPr>
          <a:xfrm>
            <a:off x="4716016" y="3291830"/>
            <a:ext cx="4029115" cy="458908"/>
          </a:xfrm>
          <a:prstGeom prst="rect">
            <a:avLst/>
          </a:prstGeom>
        </p:spPr>
        <p:txBody>
          <a:bodyPr wrap="square">
            <a:spAutoFit/>
          </a:bodyPr>
          <a:lstStyle/>
          <a:p>
            <a:pPr marL="285750" indent="-285750">
              <a:lnSpc>
                <a:spcPct val="150000"/>
              </a:lnSpc>
              <a:buFont typeface="Arial" panose="020B0604020202020204" pitchFamily="34" charset="0"/>
              <a:buChar char="•"/>
            </a:pPr>
            <a:r>
              <a:rPr lang="en-US" altLang="zh-CN" dirty="0">
                <a:solidFill>
                  <a:srgbClr val="2C394C"/>
                </a:solidFill>
                <a:latin typeface="微软雅黑" panose="020B0503020204020204" pitchFamily="34" charset="-122"/>
                <a:ea typeface="微软雅黑" panose="020B0503020204020204" pitchFamily="34" charset="-122"/>
              </a:rPr>
              <a:t>Summary</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outHorizontal)">
                                      <p:cBhvr>
                                        <p:cTn id="7" dur="500"/>
                                        <p:tgtEl>
                                          <p:spTgt spid="7"/>
                                        </p:tgtEl>
                                      </p:cBhvr>
                                    </p:animEffect>
                                  </p:childTnLst>
                                </p:cTn>
                              </p:par>
                            </p:childTnLst>
                          </p:cTn>
                        </p:par>
                        <p:par>
                          <p:cTn id="8" fill="hold">
                            <p:stCondLst>
                              <p:cond delay="500"/>
                            </p:stCondLst>
                            <p:childTnLst>
                              <p:par>
                                <p:cTn id="9" presetID="22" presetClass="entr" presetSubtype="8" fill="hold" grpId="0" nodeType="afterEffect">
                                  <p:stCondLst>
                                    <p:cond delay="0"/>
                                  </p:stCondLst>
                                  <p:iterate type="lt">
                                    <p:tmPct val="30000"/>
                                  </p:iterate>
                                  <p:childTnLst>
                                    <p:set>
                                      <p:cBhvr>
                                        <p:cTn id="10" dur="1" fill="hold">
                                          <p:stCondLst>
                                            <p:cond delay="0"/>
                                          </p:stCondLst>
                                        </p:cTn>
                                        <p:tgtEl>
                                          <p:spTgt spid="45"/>
                                        </p:tgtEl>
                                        <p:attrNameLst>
                                          <p:attrName>style.visibility</p:attrName>
                                        </p:attrNameLst>
                                      </p:cBhvr>
                                      <p:to>
                                        <p:strVal val="visible"/>
                                      </p:to>
                                    </p:set>
                                    <p:animEffect transition="in" filter="wipe(left)">
                                      <p:cBhvr>
                                        <p:cTn id="11" dur="200"/>
                                        <p:tgtEl>
                                          <p:spTgt spid="45"/>
                                        </p:tgtEl>
                                      </p:cBhvr>
                                    </p:animEffect>
                                  </p:childTnLst>
                                </p:cTn>
                              </p:par>
                            </p:childTnLst>
                          </p:cTn>
                        </p:par>
                        <p:par>
                          <p:cTn id="12" fill="hold">
                            <p:stCondLst>
                              <p:cond delay="760"/>
                            </p:stCondLst>
                            <p:childTnLst>
                              <p:par>
                                <p:cTn id="13" presetID="16" presetClass="entr" presetSubtype="37"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arn(outVertical)">
                                      <p:cBhvr>
                                        <p:cTn id="15" dur="500"/>
                                        <p:tgtEl>
                                          <p:spTgt spid="8"/>
                                        </p:tgtEl>
                                      </p:cBhvr>
                                    </p:animEffect>
                                  </p:childTnLst>
                                </p:cTn>
                              </p:par>
                            </p:childTnLst>
                          </p:cTn>
                        </p:par>
                        <p:par>
                          <p:cTn id="16" fill="hold">
                            <p:stCondLst>
                              <p:cond delay="1260"/>
                            </p:stCondLst>
                            <p:childTnLst>
                              <p:par>
                                <p:cTn id="17" presetID="22" presetClass="entr" presetSubtype="8" fill="hold" grpId="0" nodeType="afterEffect">
                                  <p:stCondLst>
                                    <p:cond delay="0"/>
                                  </p:stCondLst>
                                  <p:iterate type="lt">
                                    <p:tmPct val="30000"/>
                                  </p:iterate>
                                  <p:childTnLst>
                                    <p:set>
                                      <p:cBhvr>
                                        <p:cTn id="18" dur="1" fill="hold">
                                          <p:stCondLst>
                                            <p:cond delay="0"/>
                                          </p:stCondLst>
                                        </p:cTn>
                                        <p:tgtEl>
                                          <p:spTgt spid="43"/>
                                        </p:tgtEl>
                                        <p:attrNameLst>
                                          <p:attrName>style.visibility</p:attrName>
                                        </p:attrNameLst>
                                      </p:cBhvr>
                                      <p:to>
                                        <p:strVal val="visible"/>
                                      </p:to>
                                    </p:set>
                                    <p:animEffect transition="in" filter="wipe(left)">
                                      <p:cBhvr>
                                        <p:cTn id="19" dur="200"/>
                                        <p:tgtEl>
                                          <p:spTgt spid="43"/>
                                        </p:tgtEl>
                                      </p:cBhvr>
                                    </p:animEffect>
                                  </p:childTnLst>
                                </p:cTn>
                              </p:par>
                            </p:childTnLst>
                          </p:cTn>
                        </p:par>
                        <p:par>
                          <p:cTn id="20" fill="hold">
                            <p:stCondLst>
                              <p:cond delay="1520"/>
                            </p:stCondLst>
                            <p:childTnLst>
                              <p:par>
                                <p:cTn id="21" presetID="10" presetClass="entr" presetSubtype="0" fill="hold" nodeType="afterEffect">
                                  <p:stCondLst>
                                    <p:cond delay="0"/>
                                  </p:stCondLst>
                                  <p:childTnLst>
                                    <p:set>
                                      <p:cBhvr>
                                        <p:cTn id="22" dur="1" fill="hold">
                                          <p:stCondLst>
                                            <p:cond delay="0"/>
                                          </p:stCondLst>
                                        </p:cTn>
                                        <p:tgtEl>
                                          <p:spTgt spid="9">
                                            <p:txEl>
                                              <p:pRg st="0" end="0"/>
                                            </p:txEl>
                                          </p:spTgt>
                                        </p:tgtEl>
                                        <p:attrNameLst>
                                          <p:attrName>style.visibility</p:attrName>
                                        </p:attrNameLst>
                                      </p:cBhvr>
                                      <p:to>
                                        <p:strVal val="visible"/>
                                      </p:to>
                                    </p:set>
                                    <p:animEffect transition="in" filter="fade">
                                      <p:cBhvr>
                                        <p:cTn id="23"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43" grpId="0"/>
      <p:bldP spid="4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矩形 85"/>
          <p:cNvSpPr/>
          <p:nvPr/>
        </p:nvSpPr>
        <p:spPr bwMode="auto">
          <a:xfrm>
            <a:off x="1521486" y="1203598"/>
            <a:ext cx="6837663" cy="554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nSpc>
                <a:spcPct val="150000"/>
              </a:lnSpc>
              <a:tabLst>
                <a:tab pos="227965" algn="l"/>
              </a:tabLst>
              <a:defRPr/>
            </a:pPr>
            <a:r>
              <a:rPr lang="zh-CN" altLang="en-US" sz="1600" dirty="0">
                <a:solidFill>
                  <a:srgbClr val="000000"/>
                </a:solidFill>
                <a:cs typeface="+mn-ea"/>
                <a:sym typeface="+mn-lt"/>
              </a:rPr>
              <a:t>当前图表示学习方法难以直接应用于大规模图</a:t>
            </a:r>
          </a:p>
        </p:txBody>
      </p:sp>
      <p:cxnSp>
        <p:nvCxnSpPr>
          <p:cNvPr id="87" name="直接连接符 86"/>
          <p:cNvCxnSpPr/>
          <p:nvPr/>
        </p:nvCxnSpPr>
        <p:spPr>
          <a:xfrm>
            <a:off x="1611303" y="1698516"/>
            <a:ext cx="671595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89" name="矩形 88"/>
          <p:cNvSpPr/>
          <p:nvPr/>
        </p:nvSpPr>
        <p:spPr bwMode="auto">
          <a:xfrm>
            <a:off x="1521485" y="1917826"/>
            <a:ext cx="6733767" cy="571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nSpc>
                <a:spcPct val="150000"/>
              </a:lnSpc>
              <a:tabLst>
                <a:tab pos="227965" algn="l"/>
              </a:tabLst>
              <a:defRPr/>
            </a:pPr>
            <a:r>
              <a:rPr lang="zh-CN" altLang="en-US" sz="1600" dirty="0"/>
              <a:t>如何设计分布式训练框架提高训练速度同时保持精度</a:t>
            </a:r>
            <a:endParaRPr lang="zh-CN" altLang="en-US" sz="1600" dirty="0">
              <a:solidFill>
                <a:srgbClr val="000000"/>
              </a:solidFill>
              <a:cs typeface="+mn-ea"/>
              <a:sym typeface="+mn-lt"/>
            </a:endParaRPr>
          </a:p>
        </p:txBody>
      </p:sp>
      <p:cxnSp>
        <p:nvCxnSpPr>
          <p:cNvPr id="90" name="直接连接符 89"/>
          <p:cNvCxnSpPr/>
          <p:nvPr/>
        </p:nvCxnSpPr>
        <p:spPr>
          <a:xfrm>
            <a:off x="1611303" y="2418596"/>
            <a:ext cx="671595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6" name="矩形 95"/>
          <p:cNvSpPr/>
          <p:nvPr/>
        </p:nvSpPr>
        <p:spPr bwMode="auto">
          <a:xfrm>
            <a:off x="1521485" y="2769566"/>
            <a:ext cx="7197725" cy="475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nSpc>
                <a:spcPct val="150000"/>
              </a:lnSpc>
              <a:tabLst>
                <a:tab pos="227965" algn="l"/>
              </a:tabLst>
              <a:defRPr/>
            </a:pPr>
            <a:endParaRPr lang="zh-CN" altLang="en-US" sz="1600" dirty="0">
              <a:sym typeface="+mn-lt"/>
            </a:endParaRPr>
          </a:p>
        </p:txBody>
      </p:sp>
      <p:cxnSp>
        <p:nvCxnSpPr>
          <p:cNvPr id="97" name="直接连接符 96"/>
          <p:cNvCxnSpPr/>
          <p:nvPr/>
        </p:nvCxnSpPr>
        <p:spPr>
          <a:xfrm>
            <a:off x="1616655" y="3257257"/>
            <a:ext cx="671595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99" name="矩形 98"/>
          <p:cNvSpPr/>
          <p:nvPr/>
        </p:nvSpPr>
        <p:spPr bwMode="auto">
          <a:xfrm>
            <a:off x="1547664" y="3489646"/>
            <a:ext cx="6805084" cy="635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nSpc>
                <a:spcPct val="150000"/>
              </a:lnSpc>
              <a:tabLst>
                <a:tab pos="227965" algn="l"/>
              </a:tabLst>
              <a:defRPr/>
            </a:pPr>
            <a:r>
              <a:rPr lang="zh-CN" altLang="en-US" sz="1600" dirty="0"/>
              <a:t>对具有节点属性的图（如知识图谱）进行并行训练</a:t>
            </a:r>
          </a:p>
        </p:txBody>
      </p:sp>
      <p:cxnSp>
        <p:nvCxnSpPr>
          <p:cNvPr id="100" name="直接连接符 99"/>
          <p:cNvCxnSpPr/>
          <p:nvPr/>
        </p:nvCxnSpPr>
        <p:spPr>
          <a:xfrm>
            <a:off x="1616655" y="4049345"/>
            <a:ext cx="6715958" cy="0"/>
          </a:xfrm>
          <a:prstGeom prst="line">
            <a:avLst/>
          </a:prstGeom>
          <a:ln w="3175" cap="rnd">
            <a:solidFill>
              <a:schemeClr val="bg1">
                <a:lumMod val="7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grpSp>
        <p:nvGrpSpPr>
          <p:cNvPr id="121" name="组合 120"/>
          <p:cNvGrpSpPr/>
          <p:nvPr/>
        </p:nvGrpSpPr>
        <p:grpSpPr>
          <a:xfrm>
            <a:off x="692291" y="2887721"/>
            <a:ext cx="769777" cy="358163"/>
            <a:chOff x="468822" y="995958"/>
            <a:chExt cx="769777" cy="358163"/>
          </a:xfrm>
        </p:grpSpPr>
        <p:sp>
          <p:nvSpPr>
            <p:cNvPr id="122" name="圆角矩形 121"/>
            <p:cNvSpPr/>
            <p:nvPr/>
          </p:nvSpPr>
          <p:spPr>
            <a:xfrm>
              <a:off x="475928" y="995958"/>
              <a:ext cx="720080" cy="358163"/>
            </a:xfrm>
            <a:prstGeom prst="roundRect">
              <a:avLst/>
            </a:prstGeom>
            <a:solidFill>
              <a:srgbClr val="2C394C"/>
            </a:solidFill>
            <a:ln>
              <a:solidFill>
                <a:srgbClr val="2C39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文本框 122"/>
            <p:cNvSpPr txBox="1"/>
            <p:nvPr/>
          </p:nvSpPr>
          <p:spPr>
            <a:xfrm>
              <a:off x="468822" y="1002434"/>
              <a:ext cx="769777" cy="307777"/>
            </a:xfrm>
            <a:prstGeom prst="rect">
              <a:avLst/>
            </a:prstGeom>
            <a:noFill/>
          </p:spPr>
          <p:txBody>
            <a:bodyPr wrap="square" rtlCol="0">
              <a:spAutoFit/>
            </a:bodyPr>
            <a:lstStyle/>
            <a:p>
              <a:r>
                <a:rPr lang="zh-CN" altLang="en-US" sz="1400" b="1" dirty="0">
                  <a:solidFill>
                    <a:schemeClr val="bg1"/>
                  </a:solidFill>
                  <a:latin typeface="微软雅黑" panose="020B0503020204020204" pitchFamily="34" charset="-122"/>
                  <a:ea typeface="微软雅黑" panose="020B0503020204020204" pitchFamily="34" charset="-122"/>
                </a:rPr>
                <a:t>创新点</a:t>
              </a:r>
            </a:p>
          </p:txBody>
        </p:sp>
      </p:grpSp>
      <p:grpSp>
        <p:nvGrpSpPr>
          <p:cNvPr id="124" name="组合 123"/>
          <p:cNvGrpSpPr/>
          <p:nvPr/>
        </p:nvGrpSpPr>
        <p:grpSpPr>
          <a:xfrm>
            <a:off x="611560" y="3641967"/>
            <a:ext cx="936104" cy="358163"/>
            <a:chOff x="403920" y="995958"/>
            <a:chExt cx="936104" cy="358163"/>
          </a:xfrm>
        </p:grpSpPr>
        <p:sp>
          <p:nvSpPr>
            <p:cNvPr id="125" name="圆角矩形 124"/>
            <p:cNvSpPr/>
            <p:nvPr/>
          </p:nvSpPr>
          <p:spPr>
            <a:xfrm>
              <a:off x="475928" y="995958"/>
              <a:ext cx="720080" cy="358163"/>
            </a:xfrm>
            <a:prstGeom prst="roundRect">
              <a:avLst/>
            </a:prstGeom>
            <a:solidFill>
              <a:srgbClr val="2C394C"/>
            </a:solidFill>
            <a:ln>
              <a:solidFill>
                <a:srgbClr val="2C39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文本框 125"/>
            <p:cNvSpPr txBox="1"/>
            <p:nvPr/>
          </p:nvSpPr>
          <p:spPr>
            <a:xfrm>
              <a:off x="403920" y="1017436"/>
              <a:ext cx="936104" cy="307777"/>
            </a:xfrm>
            <a:prstGeom prst="rect">
              <a:avLst/>
            </a:prstGeom>
            <a:noFill/>
          </p:spPr>
          <p:txBody>
            <a:bodyPr wrap="square" rtlCol="0">
              <a:spAutoFit/>
            </a:bodyPr>
            <a:lstStyle/>
            <a:p>
              <a:r>
                <a:rPr lang="zh-CN" altLang="en-US" sz="1400" b="1" dirty="0">
                  <a:solidFill>
                    <a:schemeClr val="bg1"/>
                  </a:solidFill>
                  <a:latin typeface="微软雅黑" panose="020B0503020204020204" pitchFamily="34" charset="-122"/>
                  <a:ea typeface="微软雅黑" panose="020B0503020204020204" pitchFamily="34" charset="-122"/>
                </a:rPr>
                <a:t>未来工作</a:t>
              </a:r>
            </a:p>
          </p:txBody>
        </p:sp>
      </p:grpSp>
      <p:sp>
        <p:nvSpPr>
          <p:cNvPr id="128" name="文本框 127"/>
          <p:cNvSpPr txBox="1"/>
          <p:nvPr/>
        </p:nvSpPr>
        <p:spPr>
          <a:xfrm>
            <a:off x="549941" y="103340"/>
            <a:ext cx="2365875" cy="486287"/>
          </a:xfrm>
          <a:prstGeom prst="rect">
            <a:avLst/>
          </a:prstGeom>
          <a:noFill/>
        </p:spPr>
        <p:txBody>
          <a:bodyPr wrap="square" rtlCol="0">
            <a:spAutoFit/>
          </a:bodyPr>
          <a:lstStyle/>
          <a:p>
            <a:pPr>
              <a:lnSpc>
                <a:spcPct val="80000"/>
              </a:lnSpc>
            </a:pPr>
            <a:r>
              <a:rPr lang="zh-CN" altLang="en-US" sz="3200" b="1" dirty="0">
                <a:solidFill>
                  <a:srgbClr val="2C394C"/>
                </a:solidFill>
                <a:cs typeface="+mn-ea"/>
              </a:rPr>
              <a:t> </a:t>
            </a:r>
            <a:r>
              <a:rPr lang="en-US" altLang="zh-CN" sz="2800" b="1" dirty="0">
                <a:solidFill>
                  <a:srgbClr val="2C394C"/>
                </a:solidFill>
                <a:cs typeface="+mn-ea"/>
              </a:rPr>
              <a:t>Summary</a:t>
            </a:r>
            <a:endParaRPr lang="zh-CN" altLang="en-US" sz="3200" b="1" dirty="0">
              <a:solidFill>
                <a:srgbClr val="2C394C"/>
              </a:solidFill>
              <a:cs typeface="+mn-ea"/>
            </a:endParaRPr>
          </a:p>
        </p:txBody>
      </p:sp>
      <p:sp>
        <p:nvSpPr>
          <p:cNvPr id="12" name="圆角矩形 11"/>
          <p:cNvSpPr/>
          <p:nvPr/>
        </p:nvSpPr>
        <p:spPr>
          <a:xfrm>
            <a:off x="678216" y="1347615"/>
            <a:ext cx="720080" cy="358163"/>
          </a:xfrm>
          <a:prstGeom prst="roundRect">
            <a:avLst/>
          </a:prstGeom>
          <a:solidFill>
            <a:srgbClr val="2C394C"/>
          </a:solidFill>
          <a:ln>
            <a:solidFill>
              <a:srgbClr val="2C39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750224" y="1375927"/>
            <a:ext cx="648072" cy="307777"/>
          </a:xfrm>
          <a:prstGeom prst="rect">
            <a:avLst/>
          </a:prstGeom>
          <a:noFill/>
        </p:spPr>
        <p:txBody>
          <a:bodyPr wrap="square" rtlCol="0">
            <a:spAutoFit/>
          </a:bodyPr>
          <a:lstStyle/>
          <a:p>
            <a:r>
              <a:rPr lang="zh-CN" altLang="en-US" sz="1400" b="1" dirty="0">
                <a:solidFill>
                  <a:schemeClr val="bg1"/>
                </a:solidFill>
                <a:latin typeface="微软雅黑" panose="020B0503020204020204" pitchFamily="34" charset="-122"/>
                <a:ea typeface="微软雅黑" panose="020B0503020204020204" pitchFamily="34" charset="-122"/>
              </a:rPr>
              <a:t>背 景</a:t>
            </a:r>
          </a:p>
        </p:txBody>
      </p:sp>
      <p:grpSp>
        <p:nvGrpSpPr>
          <p:cNvPr id="14" name="组合 13"/>
          <p:cNvGrpSpPr/>
          <p:nvPr/>
        </p:nvGrpSpPr>
        <p:grpSpPr>
          <a:xfrm>
            <a:off x="678216" y="2060433"/>
            <a:ext cx="720080" cy="358163"/>
            <a:chOff x="395536" y="1491630"/>
            <a:chExt cx="720080" cy="358163"/>
          </a:xfrm>
        </p:grpSpPr>
        <p:sp>
          <p:nvSpPr>
            <p:cNvPr id="15" name="圆角矩形 14"/>
            <p:cNvSpPr/>
            <p:nvPr/>
          </p:nvSpPr>
          <p:spPr>
            <a:xfrm>
              <a:off x="395536" y="1491630"/>
              <a:ext cx="720080" cy="358163"/>
            </a:xfrm>
            <a:prstGeom prst="roundRect">
              <a:avLst/>
            </a:prstGeom>
            <a:solidFill>
              <a:srgbClr val="2C394C"/>
            </a:solidFill>
            <a:ln>
              <a:solidFill>
                <a:srgbClr val="2C394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467544" y="1519942"/>
              <a:ext cx="648072" cy="307777"/>
            </a:xfrm>
            <a:prstGeom prst="rect">
              <a:avLst/>
            </a:prstGeom>
            <a:noFill/>
          </p:spPr>
          <p:txBody>
            <a:bodyPr wrap="square" rtlCol="0">
              <a:spAutoFit/>
            </a:bodyPr>
            <a:lstStyle/>
            <a:p>
              <a:r>
                <a:rPr lang="zh-CN" altLang="en-US" sz="1400" b="1" dirty="0">
                  <a:solidFill>
                    <a:schemeClr val="bg1"/>
                  </a:solidFill>
                  <a:latin typeface="微软雅黑" panose="020B0503020204020204" pitchFamily="34" charset="-122"/>
                  <a:ea typeface="微软雅黑" panose="020B0503020204020204" pitchFamily="34" charset="-122"/>
                </a:rPr>
                <a:t>问 题</a:t>
              </a:r>
            </a:p>
          </p:txBody>
        </p:sp>
      </p:grpSp>
      <p:sp>
        <p:nvSpPr>
          <p:cNvPr id="27" name="矩形 26">
            <a:extLst>
              <a:ext uri="{FF2B5EF4-FFF2-40B4-BE49-F238E27FC236}">
                <a16:creationId xmlns:a16="http://schemas.microsoft.com/office/drawing/2014/main" id="{0730A28E-945D-4AA7-AEC0-ADA880FA83EB}"/>
              </a:ext>
            </a:extLst>
          </p:cNvPr>
          <p:cNvSpPr/>
          <p:nvPr/>
        </p:nvSpPr>
        <p:spPr bwMode="auto">
          <a:xfrm>
            <a:off x="1539429" y="2756775"/>
            <a:ext cx="6733767" cy="5719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0000" tIns="46800" rIns="90000" bIns="46800" anchor="ctr" anchorCtr="0">
            <a:norm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lvl="0">
              <a:lnSpc>
                <a:spcPct val="150000"/>
              </a:lnSpc>
              <a:tabLst>
                <a:tab pos="227965" algn="l"/>
              </a:tabLst>
              <a:defRPr/>
            </a:pPr>
            <a:r>
              <a:rPr lang="zh-CN" altLang="en-US" sz="1600" dirty="0"/>
              <a:t>大规模图划分，分布式训练框架设计，负采样技术改进等</a:t>
            </a:r>
            <a:endParaRPr lang="zh-CN" altLang="en-US" sz="1600" dirty="0">
              <a:solidFill>
                <a:srgbClr val="000000"/>
              </a:solidFill>
              <a:cs typeface="+mn-ea"/>
              <a:sym typeface="+mn-lt"/>
            </a:endParaRPr>
          </a:p>
        </p:txBody>
      </p:sp>
      <p:pic>
        <p:nvPicPr>
          <p:cNvPr id="23" name="Picture 2" descr="东南大学- 维基百科，自由的百科全书">
            <a:extLst>
              <a:ext uri="{FF2B5EF4-FFF2-40B4-BE49-F238E27FC236}">
                <a16:creationId xmlns:a16="http://schemas.microsoft.com/office/drawing/2014/main" id="{1BF287B9-E778-4E59-AE10-615B779508A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矩形 14"/>
          <p:cNvSpPr/>
          <p:nvPr/>
        </p:nvSpPr>
        <p:spPr>
          <a:xfrm>
            <a:off x="1403648" y="1455626"/>
            <a:ext cx="6336704" cy="2232248"/>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17" name="矩形 16"/>
          <p:cNvSpPr/>
          <p:nvPr/>
        </p:nvSpPr>
        <p:spPr>
          <a:xfrm>
            <a:off x="3419872" y="2021588"/>
            <a:ext cx="2592288" cy="769441"/>
          </a:xfrm>
          <a:prstGeom prst="rect">
            <a:avLst/>
          </a:prstGeom>
        </p:spPr>
        <p:txBody>
          <a:bodyPr wrap="square">
            <a:spAutoFit/>
          </a:bodyPr>
          <a:lstStyle/>
          <a:p>
            <a:pPr>
              <a:defRPr/>
            </a:pPr>
            <a:r>
              <a:rPr lang="zh-CN" altLang="en-US" sz="4400" b="1" spc="300" dirty="0">
                <a:solidFill>
                  <a:schemeClr val="bg1"/>
                </a:solidFill>
                <a:cs typeface="+mn-ea"/>
                <a:sym typeface="+mn-lt"/>
              </a:rPr>
              <a:t>谢谢大家</a:t>
            </a:r>
          </a:p>
        </p:txBody>
      </p:sp>
      <p:sp>
        <p:nvSpPr>
          <p:cNvPr id="18" name="TextBox 27"/>
          <p:cNvSpPr txBox="1"/>
          <p:nvPr/>
        </p:nvSpPr>
        <p:spPr>
          <a:xfrm>
            <a:off x="3059831" y="3003800"/>
            <a:ext cx="3435556" cy="338554"/>
          </a:xfrm>
          <a:prstGeom prst="rect">
            <a:avLst/>
          </a:prstGeom>
          <a:noFill/>
        </p:spPr>
        <p:txBody>
          <a:bodyPr wrap="none" rtlCol="0">
            <a:spAutoFit/>
          </a:bodyPr>
          <a:lstStyle/>
          <a:p>
            <a:r>
              <a:rPr lang="zh-CN" altLang="en-US" sz="1600" dirty="0">
                <a:solidFill>
                  <a:schemeClr val="bg1"/>
                </a:solidFill>
                <a:cs typeface="+mn-ea"/>
                <a:sym typeface="+mn-lt"/>
              </a:rPr>
              <a:t>报告人：汤家凯</a:t>
            </a:r>
            <a:r>
              <a:rPr lang="en-US" altLang="zh-CN" sz="1600" dirty="0">
                <a:solidFill>
                  <a:schemeClr val="bg1"/>
                </a:solidFill>
                <a:cs typeface="+mn-ea"/>
                <a:sym typeface="+mn-lt"/>
              </a:rPr>
              <a:t>   </a:t>
            </a:r>
            <a:r>
              <a:rPr lang="zh-CN" altLang="en-US" sz="1600" dirty="0">
                <a:solidFill>
                  <a:schemeClr val="bg1"/>
                </a:solidFill>
                <a:cs typeface="+mn-ea"/>
                <a:sym typeface="+mn-lt"/>
              </a:rPr>
              <a:t>时间：</a:t>
            </a:r>
            <a:r>
              <a:rPr lang="en-US" altLang="zh-CN" sz="1600" dirty="0">
                <a:solidFill>
                  <a:schemeClr val="bg1"/>
                </a:solidFill>
                <a:cs typeface="+mn-ea"/>
                <a:sym typeface="+mn-lt"/>
              </a:rPr>
              <a:t>2020.04.17</a:t>
            </a:r>
            <a:endParaRPr lang="zh-CN" altLang="en-US" sz="1600" dirty="0">
              <a:solidFill>
                <a:schemeClr val="bg1"/>
              </a:solidFill>
              <a:cs typeface="+mn-ea"/>
              <a:sym typeface="+mn-lt"/>
            </a:endParaRPr>
          </a:p>
        </p:txBody>
      </p:sp>
      <p:pic>
        <p:nvPicPr>
          <p:cNvPr id="10" name="图片 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860165" y="569595"/>
            <a:ext cx="1336040" cy="13360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nvSpPr>
        <p:spPr>
          <a:xfrm>
            <a:off x="517932" y="20538"/>
            <a:ext cx="3261981" cy="5143501"/>
          </a:xfrm>
          <a:prstGeom prst="rect">
            <a:avLst/>
          </a:prstGeom>
          <a:solidFill>
            <a:srgbClr val="2C394C"/>
          </a:solidFill>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2C394C"/>
              </a:solidFill>
              <a:cs typeface="+mn-ea"/>
              <a:sym typeface="+mn-lt"/>
            </a:endParaRPr>
          </a:p>
        </p:txBody>
      </p:sp>
      <p:grpSp>
        <p:nvGrpSpPr>
          <p:cNvPr id="2" name="组合 1"/>
          <p:cNvGrpSpPr/>
          <p:nvPr/>
        </p:nvGrpSpPr>
        <p:grpSpPr>
          <a:xfrm>
            <a:off x="1356242" y="1851671"/>
            <a:ext cx="3838047" cy="1266431"/>
            <a:chOff x="2678168" y="1809376"/>
            <a:chExt cx="3838047" cy="1266430"/>
          </a:xfrm>
        </p:grpSpPr>
        <p:sp>
          <p:nvSpPr>
            <p:cNvPr id="12" name="矩形 11"/>
            <p:cNvSpPr/>
            <p:nvPr/>
          </p:nvSpPr>
          <p:spPr>
            <a:xfrm>
              <a:off x="2678168" y="1809376"/>
              <a:ext cx="3838047" cy="1266430"/>
            </a:xfrm>
            <a:prstGeom prst="rect">
              <a:avLst/>
            </a:prstGeom>
            <a:solidFill>
              <a:srgbClr val="0083B4"/>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cs typeface="+mn-ea"/>
                <a:sym typeface="+mn-lt"/>
              </a:endParaRPr>
            </a:p>
          </p:txBody>
        </p:sp>
        <p:sp>
          <p:nvSpPr>
            <p:cNvPr id="7" name="TextBox 48"/>
            <p:cNvSpPr txBox="1"/>
            <p:nvPr/>
          </p:nvSpPr>
          <p:spPr>
            <a:xfrm>
              <a:off x="3275856" y="2086607"/>
              <a:ext cx="2816802" cy="677107"/>
            </a:xfrm>
            <a:prstGeom prst="rect">
              <a:avLst/>
            </a:prstGeom>
            <a:noFill/>
          </p:spPr>
          <p:txBody>
            <a:bodyPr wrap="square" lIns="0" tIns="0" rIns="0" bIns="0" rtlCol="0">
              <a:spAutoFit/>
            </a:bodyPr>
            <a:lstStyle/>
            <a:p>
              <a:r>
                <a:rPr lang="zh-CN" altLang="en-US" sz="4400" b="1" dirty="0">
                  <a:solidFill>
                    <a:schemeClr val="bg1"/>
                  </a:solidFill>
                  <a:cs typeface="+mn-ea"/>
                  <a:sym typeface="+mn-lt"/>
                </a:rPr>
                <a:t>研究背景</a:t>
              </a:r>
            </a:p>
          </p:txBody>
        </p:sp>
      </p:grpSp>
      <p:sp>
        <p:nvSpPr>
          <p:cNvPr id="64" name="TextBox 48"/>
          <p:cNvSpPr txBox="1"/>
          <p:nvPr/>
        </p:nvSpPr>
        <p:spPr>
          <a:xfrm>
            <a:off x="1356241" y="267495"/>
            <a:ext cx="1484587" cy="1477328"/>
          </a:xfrm>
          <a:prstGeom prst="rect">
            <a:avLst/>
          </a:prstGeom>
          <a:noFill/>
        </p:spPr>
        <p:txBody>
          <a:bodyPr wrap="square" lIns="0" tIns="0" rIns="0" bIns="0" rtlCol="0">
            <a:spAutoFit/>
          </a:bodyPr>
          <a:lstStyle/>
          <a:p>
            <a:r>
              <a:rPr lang="en-US" altLang="zh-CN" sz="9600" dirty="0">
                <a:solidFill>
                  <a:schemeClr val="bg1"/>
                </a:solidFill>
                <a:cs typeface="+mn-ea"/>
                <a:sym typeface="+mn-lt"/>
              </a:rPr>
              <a:t>01</a:t>
            </a:r>
            <a:endParaRPr lang="en-GB" altLang="zh-CN" sz="9600" dirty="0">
              <a:solidFill>
                <a:schemeClr val="bg1"/>
              </a:solidFill>
              <a:cs typeface="+mn-ea"/>
              <a:sym typeface="+mn-lt"/>
            </a:endParaRPr>
          </a:p>
        </p:txBody>
      </p:sp>
      <p:sp>
        <p:nvSpPr>
          <p:cNvPr id="4" name="矩形 3"/>
          <p:cNvSpPr/>
          <p:nvPr/>
        </p:nvSpPr>
        <p:spPr>
          <a:xfrm>
            <a:off x="4716017" y="3291831"/>
            <a:ext cx="4029115" cy="874407"/>
          </a:xfrm>
          <a:prstGeom prst="rect">
            <a:avLst/>
          </a:prstGeom>
        </p:spPr>
        <p:txBody>
          <a:bodyPr wrap="square">
            <a:spAutoFit/>
          </a:bodyPr>
          <a:lstStyle/>
          <a:p>
            <a:pPr marL="285744" indent="-285744">
              <a:lnSpc>
                <a:spcPct val="150000"/>
              </a:lnSpc>
              <a:buFont typeface="Arial" panose="020B0604020202020204" pitchFamily="34" charset="0"/>
              <a:buChar char="•"/>
            </a:pPr>
            <a:r>
              <a:rPr lang="en-US" altLang="zh-CN" dirty="0">
                <a:solidFill>
                  <a:srgbClr val="2C394C"/>
                </a:solidFill>
                <a:latin typeface="微软雅黑" panose="020B0503020204020204" pitchFamily="34" charset="-122"/>
                <a:ea typeface="微软雅黑" panose="020B0503020204020204" pitchFamily="34" charset="-122"/>
                <a:sym typeface="+mn-lt"/>
              </a:rPr>
              <a:t>Graph</a:t>
            </a:r>
          </a:p>
          <a:p>
            <a:pPr marL="285744" indent="-285744">
              <a:lnSpc>
                <a:spcPct val="150000"/>
              </a:lnSpc>
              <a:buFont typeface="Arial" panose="020B0604020202020204" pitchFamily="34" charset="0"/>
              <a:buChar char="•"/>
            </a:pPr>
            <a:r>
              <a:rPr lang="en-US" dirty="0">
                <a:solidFill>
                  <a:srgbClr val="2C394C"/>
                </a:solidFill>
                <a:latin typeface="微软雅黑" panose="020B0503020204020204" pitchFamily="34" charset="-122"/>
                <a:ea typeface="微软雅黑" panose="020B0503020204020204" pitchFamily="34" charset="-122"/>
              </a:rPr>
              <a:t>Graph Embeddings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42"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outHorizontal)">
                                      <p:cBhvr>
                                        <p:cTn id="7" dur="500"/>
                                        <p:tgtEl>
                                          <p:spTgt spid="10"/>
                                        </p:tgtEl>
                                      </p:cBhvr>
                                    </p:animEffect>
                                  </p:childTnLst>
                                </p:cTn>
                              </p:par>
                            </p:childTnLst>
                          </p:cTn>
                        </p:par>
                        <p:par>
                          <p:cTn id="8" fill="hold">
                            <p:stCondLst>
                              <p:cond delay="500"/>
                            </p:stCondLst>
                            <p:childTnLst>
                              <p:par>
                                <p:cTn id="9" presetID="22" presetClass="entr" presetSubtype="8" fill="hold" grpId="0" nodeType="afterEffect">
                                  <p:stCondLst>
                                    <p:cond delay="0"/>
                                  </p:stCondLst>
                                  <p:iterate type="lt">
                                    <p:tmPct val="30000"/>
                                  </p:iterate>
                                  <p:childTnLst>
                                    <p:set>
                                      <p:cBhvr>
                                        <p:cTn id="10" dur="1" fill="hold">
                                          <p:stCondLst>
                                            <p:cond delay="0"/>
                                          </p:stCondLst>
                                        </p:cTn>
                                        <p:tgtEl>
                                          <p:spTgt spid="64"/>
                                        </p:tgtEl>
                                        <p:attrNameLst>
                                          <p:attrName>style.visibility</p:attrName>
                                        </p:attrNameLst>
                                      </p:cBhvr>
                                      <p:to>
                                        <p:strVal val="visible"/>
                                      </p:to>
                                    </p:set>
                                    <p:animEffect transition="in" filter="wipe(left)">
                                      <p:cBhvr>
                                        <p:cTn id="11" dur="200"/>
                                        <p:tgtEl>
                                          <p:spTgt spid="64"/>
                                        </p:tgtEl>
                                      </p:cBhvr>
                                    </p:animEffect>
                                  </p:childTnLst>
                                </p:cTn>
                              </p:par>
                            </p:childTnLst>
                          </p:cTn>
                        </p:par>
                        <p:par>
                          <p:cTn id="12" fill="hold">
                            <p:stCondLst>
                              <p:cond delay="760"/>
                            </p:stCondLst>
                            <p:childTnLst>
                              <p:par>
                                <p:cTn id="13" presetID="10" presetClass="entr" presetSubtype="0" fill="hold" nodeType="after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fade">
                                      <p:cBhvr>
                                        <p:cTn id="15" dur="500"/>
                                        <p:tgtEl>
                                          <p:spTgt spid="2"/>
                                        </p:tgtEl>
                                      </p:cBhvr>
                                    </p:animEffect>
                                  </p:childTnLst>
                                </p:cTn>
                              </p:par>
                            </p:childTnLst>
                          </p:cTn>
                        </p:par>
                        <p:par>
                          <p:cTn id="16" fill="hold">
                            <p:stCondLst>
                              <p:cond delay="1260"/>
                            </p:stCondLst>
                            <p:childTnLst>
                              <p:par>
                                <p:cTn id="17" presetID="10" presetClass="entr" presetSubtype="0" fill="hold" nodeType="afterEffect">
                                  <p:stCondLst>
                                    <p:cond delay="0"/>
                                  </p:stCondLst>
                                  <p:childTnLst>
                                    <p:set>
                                      <p:cBhvr>
                                        <p:cTn id="18" dur="1" fill="hold">
                                          <p:stCondLst>
                                            <p:cond delay="0"/>
                                          </p:stCondLst>
                                        </p:cTn>
                                        <p:tgtEl>
                                          <p:spTgt spid="4">
                                            <p:txEl>
                                              <p:pRg st="0" end="0"/>
                                            </p:txEl>
                                          </p:spTgt>
                                        </p:tgtEl>
                                        <p:attrNameLst>
                                          <p:attrName>style.visibility</p:attrName>
                                        </p:attrNameLst>
                                      </p:cBhvr>
                                      <p:to>
                                        <p:strVal val="visible"/>
                                      </p:to>
                                    </p:set>
                                    <p:animEffect transition="in" filter="fade">
                                      <p:cBhvr>
                                        <p:cTn id="19" dur="500"/>
                                        <p:tgtEl>
                                          <p:spTgt spid="4">
                                            <p:txEl>
                                              <p:pRg st="0" end="0"/>
                                            </p:txEl>
                                          </p:spTgt>
                                        </p:tgtEl>
                                      </p:cBhvr>
                                    </p:animEffect>
                                  </p:childTnLst>
                                </p:cTn>
                              </p:par>
                            </p:childTnLst>
                          </p:cTn>
                        </p:par>
                        <p:par>
                          <p:cTn id="20" fill="hold">
                            <p:stCondLst>
                              <p:cond delay="1760"/>
                            </p:stCondLst>
                            <p:childTnLst>
                              <p:par>
                                <p:cTn id="21" presetID="10" presetClass="entr" presetSubtype="0" fill="hold" nodeType="afterEffect">
                                  <p:stCondLst>
                                    <p:cond delay="0"/>
                                  </p:stCondLst>
                                  <p:childTnLst>
                                    <p:set>
                                      <p:cBhvr>
                                        <p:cTn id="22" dur="1" fill="hold">
                                          <p:stCondLst>
                                            <p:cond delay="0"/>
                                          </p:stCondLst>
                                        </p:cTn>
                                        <p:tgtEl>
                                          <p:spTgt spid="4">
                                            <p:txEl>
                                              <p:pRg st="1" end="1"/>
                                            </p:txEl>
                                          </p:spTgt>
                                        </p:tgtEl>
                                        <p:attrNameLst>
                                          <p:attrName>style.visibility</p:attrName>
                                        </p:attrNameLst>
                                      </p:cBhvr>
                                      <p:to>
                                        <p:strVal val="visible"/>
                                      </p:to>
                                    </p:set>
                                    <p:animEffect transition="in" filter="fade">
                                      <p:cBhvr>
                                        <p:cTn id="23"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6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5" y="64770"/>
            <a:ext cx="2540000" cy="523220"/>
          </a:xfrm>
          <a:prstGeom prst="rect">
            <a:avLst/>
          </a:prstGeom>
          <a:noFill/>
        </p:spPr>
        <p:txBody>
          <a:bodyPr wrap="square" rtlCol="0" anchor="t">
            <a:spAutoFit/>
          </a:bodyPr>
          <a:lstStyle/>
          <a:p>
            <a:r>
              <a:rPr lang="en-US" altLang="zh-CN" sz="2800" b="1" dirty="0">
                <a:solidFill>
                  <a:srgbClr val="2C394C"/>
                </a:solidFill>
                <a:cs typeface="+mn-ea"/>
              </a:rPr>
              <a:t>Graph </a:t>
            </a:r>
          </a:p>
        </p:txBody>
      </p:sp>
      <p:pic>
        <p:nvPicPr>
          <p:cNvPr id="3" name="图片 2">
            <a:extLst>
              <a:ext uri="{FF2B5EF4-FFF2-40B4-BE49-F238E27FC236}">
                <a16:creationId xmlns:a16="http://schemas.microsoft.com/office/drawing/2014/main" id="{360074F8-2CC5-4E26-9EB2-E29694B5859B}"/>
              </a:ext>
            </a:extLst>
          </p:cNvPr>
          <p:cNvPicPr>
            <a:picLocks noChangeAspect="1"/>
          </p:cNvPicPr>
          <p:nvPr/>
        </p:nvPicPr>
        <p:blipFill>
          <a:blip r:embed="rId3"/>
          <a:stretch>
            <a:fillRect/>
          </a:stretch>
        </p:blipFill>
        <p:spPr>
          <a:xfrm>
            <a:off x="4526446" y="699542"/>
            <a:ext cx="3892273" cy="1782440"/>
          </a:xfrm>
          <a:prstGeom prst="rect">
            <a:avLst/>
          </a:prstGeom>
        </p:spPr>
      </p:pic>
      <p:pic>
        <p:nvPicPr>
          <p:cNvPr id="6" name="图片 5">
            <a:extLst>
              <a:ext uri="{FF2B5EF4-FFF2-40B4-BE49-F238E27FC236}">
                <a16:creationId xmlns:a16="http://schemas.microsoft.com/office/drawing/2014/main" id="{FBB1E992-43F1-4BC9-97E8-4320C317C174}"/>
              </a:ext>
            </a:extLst>
          </p:cNvPr>
          <p:cNvPicPr>
            <a:picLocks noChangeAspect="1"/>
          </p:cNvPicPr>
          <p:nvPr/>
        </p:nvPicPr>
        <p:blipFill>
          <a:blip r:embed="rId4"/>
          <a:stretch>
            <a:fillRect/>
          </a:stretch>
        </p:blipFill>
        <p:spPr>
          <a:xfrm>
            <a:off x="251521" y="3003799"/>
            <a:ext cx="3856228" cy="1788343"/>
          </a:xfrm>
          <a:prstGeom prst="rect">
            <a:avLst/>
          </a:prstGeom>
        </p:spPr>
      </p:pic>
      <p:pic>
        <p:nvPicPr>
          <p:cNvPr id="7" name="图片 6">
            <a:extLst>
              <a:ext uri="{FF2B5EF4-FFF2-40B4-BE49-F238E27FC236}">
                <a16:creationId xmlns:a16="http://schemas.microsoft.com/office/drawing/2014/main" id="{B398EA10-A8F4-421D-8780-B7D665CE1EC4}"/>
              </a:ext>
            </a:extLst>
          </p:cNvPr>
          <p:cNvPicPr>
            <a:picLocks noChangeAspect="1"/>
          </p:cNvPicPr>
          <p:nvPr/>
        </p:nvPicPr>
        <p:blipFill>
          <a:blip r:embed="rId5"/>
          <a:stretch>
            <a:fillRect/>
          </a:stretch>
        </p:blipFill>
        <p:spPr>
          <a:xfrm>
            <a:off x="4526446" y="3003799"/>
            <a:ext cx="3892273" cy="1782441"/>
          </a:xfrm>
          <a:prstGeom prst="rect">
            <a:avLst/>
          </a:prstGeom>
        </p:spPr>
      </p:pic>
      <p:sp>
        <p:nvSpPr>
          <p:cNvPr id="12" name="文本框 11">
            <a:extLst>
              <a:ext uri="{FF2B5EF4-FFF2-40B4-BE49-F238E27FC236}">
                <a16:creationId xmlns:a16="http://schemas.microsoft.com/office/drawing/2014/main" id="{DBB6EEB0-A5C5-4C93-BAB1-ED250D88EBFE}"/>
              </a:ext>
            </a:extLst>
          </p:cNvPr>
          <p:cNvSpPr txBox="1"/>
          <p:nvPr/>
        </p:nvSpPr>
        <p:spPr>
          <a:xfrm>
            <a:off x="5724128" y="2571751"/>
            <a:ext cx="1800200" cy="307777"/>
          </a:xfrm>
          <a:prstGeom prst="rect">
            <a:avLst/>
          </a:prstGeom>
          <a:noFill/>
        </p:spPr>
        <p:txBody>
          <a:bodyPr wrap="square" rtlCol="0">
            <a:spAutoFit/>
          </a:bodyPr>
          <a:lstStyle/>
          <a:p>
            <a:pPr algn="ctr"/>
            <a:r>
              <a:rPr lang="en-US" altLang="zh-CN" sz="1400" b="1" dirty="0">
                <a:solidFill>
                  <a:schemeClr val="tx1">
                    <a:lumMod val="75000"/>
                    <a:lumOff val="25000"/>
                  </a:schemeClr>
                </a:solidFill>
                <a:latin typeface="微软雅黑" panose="020B0503020204020204" pitchFamily="34" charset="-122"/>
                <a:ea typeface="微软雅黑" panose="020B0503020204020204" pitchFamily="34" charset="-122"/>
              </a:rPr>
              <a:t>(b) </a:t>
            </a:r>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社交网络</a:t>
            </a:r>
          </a:p>
        </p:txBody>
      </p:sp>
      <p:sp>
        <p:nvSpPr>
          <p:cNvPr id="28" name="文本框 27">
            <a:extLst>
              <a:ext uri="{FF2B5EF4-FFF2-40B4-BE49-F238E27FC236}">
                <a16:creationId xmlns:a16="http://schemas.microsoft.com/office/drawing/2014/main" id="{43B8BD9F-0428-4D35-A0FE-CDC6C9530822}"/>
              </a:ext>
            </a:extLst>
          </p:cNvPr>
          <p:cNvSpPr txBox="1"/>
          <p:nvPr/>
        </p:nvSpPr>
        <p:spPr>
          <a:xfrm>
            <a:off x="5724128" y="4858248"/>
            <a:ext cx="1800200" cy="307777"/>
          </a:xfrm>
          <a:prstGeom prst="rect">
            <a:avLst/>
          </a:prstGeom>
          <a:noFill/>
        </p:spPr>
        <p:txBody>
          <a:bodyPr wrap="square" rtlCol="0">
            <a:spAutoFit/>
          </a:bodyPr>
          <a:lstStyle/>
          <a:p>
            <a:pPr algn="ctr"/>
            <a:r>
              <a:rPr lang="en-US" altLang="zh-CN" sz="1400" b="1" dirty="0">
                <a:solidFill>
                  <a:schemeClr val="tx1">
                    <a:lumMod val="75000"/>
                    <a:lumOff val="25000"/>
                  </a:schemeClr>
                </a:solidFill>
                <a:latin typeface="微软雅黑" panose="020B0503020204020204" pitchFamily="34" charset="-122"/>
                <a:ea typeface="微软雅黑" panose="020B0503020204020204" pitchFamily="34" charset="-122"/>
              </a:rPr>
              <a:t>(d) </a:t>
            </a:r>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知识图谱</a:t>
            </a:r>
          </a:p>
        </p:txBody>
      </p:sp>
      <p:sp>
        <p:nvSpPr>
          <p:cNvPr id="34" name="文本框 33">
            <a:extLst>
              <a:ext uri="{FF2B5EF4-FFF2-40B4-BE49-F238E27FC236}">
                <a16:creationId xmlns:a16="http://schemas.microsoft.com/office/drawing/2014/main" id="{E45AC4BF-6C58-4495-B985-7627EEA4A960}"/>
              </a:ext>
            </a:extLst>
          </p:cNvPr>
          <p:cNvSpPr txBox="1"/>
          <p:nvPr/>
        </p:nvSpPr>
        <p:spPr>
          <a:xfrm>
            <a:off x="1279535" y="4835724"/>
            <a:ext cx="1800200" cy="307777"/>
          </a:xfrm>
          <a:prstGeom prst="rect">
            <a:avLst/>
          </a:prstGeom>
          <a:noFill/>
        </p:spPr>
        <p:txBody>
          <a:bodyPr wrap="square" rtlCol="0">
            <a:spAutoFit/>
          </a:bodyPr>
          <a:lstStyle/>
          <a:p>
            <a:pPr algn="ctr"/>
            <a:r>
              <a:rPr lang="en-US" altLang="zh-CN" sz="1400" b="1" dirty="0">
                <a:solidFill>
                  <a:schemeClr val="tx1">
                    <a:lumMod val="75000"/>
                    <a:lumOff val="25000"/>
                  </a:schemeClr>
                </a:solidFill>
                <a:latin typeface="微软雅黑" panose="020B0503020204020204" pitchFamily="34" charset="-122"/>
                <a:ea typeface="微软雅黑" panose="020B0503020204020204" pitchFamily="34" charset="-122"/>
              </a:rPr>
              <a:t>(c) </a:t>
            </a:r>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通信网络</a:t>
            </a:r>
          </a:p>
        </p:txBody>
      </p:sp>
      <p:pic>
        <p:nvPicPr>
          <p:cNvPr id="14" name="图片 13">
            <a:extLst>
              <a:ext uri="{FF2B5EF4-FFF2-40B4-BE49-F238E27FC236}">
                <a16:creationId xmlns:a16="http://schemas.microsoft.com/office/drawing/2014/main" id="{47D8FFCF-19A7-4F1F-BA53-922E8AA397BC}"/>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765527" y="702512"/>
            <a:ext cx="2828215" cy="1779471"/>
          </a:xfrm>
          <a:prstGeom prst="rect">
            <a:avLst/>
          </a:prstGeom>
        </p:spPr>
      </p:pic>
      <p:sp>
        <p:nvSpPr>
          <p:cNvPr id="38" name="文本框 37">
            <a:extLst>
              <a:ext uri="{FF2B5EF4-FFF2-40B4-BE49-F238E27FC236}">
                <a16:creationId xmlns:a16="http://schemas.microsoft.com/office/drawing/2014/main" id="{2E61F2A1-7EE7-48F8-AD7A-E49AF7C64594}"/>
              </a:ext>
            </a:extLst>
          </p:cNvPr>
          <p:cNvSpPr txBox="1"/>
          <p:nvPr/>
        </p:nvSpPr>
        <p:spPr>
          <a:xfrm>
            <a:off x="929947" y="2571749"/>
            <a:ext cx="2499376" cy="307777"/>
          </a:xfrm>
          <a:prstGeom prst="rect">
            <a:avLst/>
          </a:prstGeom>
          <a:noFill/>
        </p:spPr>
        <p:txBody>
          <a:bodyPr wrap="square" rtlCol="0">
            <a:spAutoFit/>
          </a:bodyPr>
          <a:lstStyle/>
          <a:p>
            <a:pPr algn="ctr"/>
            <a:r>
              <a:rPr lang="en-US" altLang="zh-CN" sz="1400" b="1" dirty="0">
                <a:solidFill>
                  <a:schemeClr val="tx1">
                    <a:lumMod val="75000"/>
                    <a:lumOff val="25000"/>
                  </a:schemeClr>
                </a:solidFill>
                <a:latin typeface="微软雅黑" panose="020B0503020204020204" pitchFamily="34" charset="-122"/>
                <a:ea typeface="微软雅黑" panose="020B0503020204020204" pitchFamily="34" charset="-122"/>
              </a:rPr>
              <a:t>(a) </a:t>
            </a:r>
            <a:r>
              <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rPr>
              <a:t>蛋白质相互作用网络</a:t>
            </a:r>
          </a:p>
        </p:txBody>
      </p:sp>
      <p:pic>
        <p:nvPicPr>
          <p:cNvPr id="8194" name="Picture 2" descr="东南大学- 维基百科，自由的百科全书">
            <a:extLst>
              <a:ext uri="{FF2B5EF4-FFF2-40B4-BE49-F238E27FC236}">
                <a16:creationId xmlns:a16="http://schemas.microsoft.com/office/drawing/2014/main" id="{A7B238BE-4AC7-4ADD-9D55-43F173C4A15C}"/>
              </a:ext>
            </a:extLst>
          </p:cNvPr>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文本框 59"/>
          <p:cNvSpPr txBox="1"/>
          <p:nvPr/>
        </p:nvSpPr>
        <p:spPr>
          <a:xfrm>
            <a:off x="663574" y="64770"/>
            <a:ext cx="3476377" cy="523220"/>
          </a:xfrm>
          <a:prstGeom prst="rect">
            <a:avLst/>
          </a:prstGeom>
          <a:noFill/>
        </p:spPr>
        <p:txBody>
          <a:bodyPr wrap="square" rtlCol="0" anchor="t">
            <a:spAutoFit/>
          </a:bodyPr>
          <a:lstStyle/>
          <a:p>
            <a:r>
              <a:rPr lang="en-US" altLang="zh-CN" sz="2800" b="1" dirty="0">
                <a:solidFill>
                  <a:srgbClr val="2C394C"/>
                </a:solidFill>
                <a:cs typeface="+mn-ea"/>
              </a:rPr>
              <a:t>Graph Embeddings</a:t>
            </a:r>
            <a:endParaRPr lang="zh-CN" altLang="en-US" sz="2800" b="1" dirty="0">
              <a:solidFill>
                <a:srgbClr val="2C394C"/>
              </a:solidFill>
              <a:cs typeface="+mn-ea"/>
            </a:endParaRPr>
          </a:p>
        </p:txBody>
      </p:sp>
      <p:graphicFrame>
        <p:nvGraphicFramePr>
          <p:cNvPr id="2" name="对象 1">
            <a:extLst>
              <a:ext uri="{FF2B5EF4-FFF2-40B4-BE49-F238E27FC236}">
                <a16:creationId xmlns:a16="http://schemas.microsoft.com/office/drawing/2014/main" id="{5C9ED211-AC14-4ACE-83C9-036EA9E1D863}"/>
              </a:ext>
            </a:extLst>
          </p:cNvPr>
          <p:cNvGraphicFramePr>
            <a:graphicFrameLocks noChangeAspect="1"/>
          </p:cNvGraphicFramePr>
          <p:nvPr>
            <p:extLst>
              <p:ext uri="{D42A27DB-BD31-4B8C-83A1-F6EECF244321}">
                <p14:modId xmlns:p14="http://schemas.microsoft.com/office/powerpoint/2010/main" val="3715394651"/>
              </p:ext>
            </p:extLst>
          </p:nvPr>
        </p:nvGraphicFramePr>
        <p:xfrm>
          <a:off x="251520" y="1141698"/>
          <a:ext cx="3024336" cy="2860103"/>
        </p:xfrm>
        <a:graphic>
          <a:graphicData uri="http://schemas.openxmlformats.org/presentationml/2006/ole">
            <mc:AlternateContent xmlns:mc="http://schemas.openxmlformats.org/markup-compatibility/2006">
              <mc:Choice xmlns:v="urn:schemas-microsoft-com:vml" Requires="v">
                <p:oleObj spid="_x0000_s3154" name="Visio" r:id="rId4" imgW="6553299" imgH="6197571" progId="Visio.Drawing.15">
                  <p:embed/>
                </p:oleObj>
              </mc:Choice>
              <mc:Fallback>
                <p:oleObj name="Visio" r:id="rId4" imgW="6553299" imgH="6197571" progId="Visio.Drawing.15">
                  <p:embed/>
                  <p:pic>
                    <p:nvPicPr>
                      <p:cNvPr id="0" name=""/>
                      <p:cNvPicPr/>
                      <p:nvPr/>
                    </p:nvPicPr>
                    <p:blipFill>
                      <a:blip r:embed="rId5"/>
                      <a:stretch>
                        <a:fillRect/>
                      </a:stretch>
                    </p:blipFill>
                    <p:spPr>
                      <a:xfrm>
                        <a:off x="251520" y="1141698"/>
                        <a:ext cx="3024336" cy="2860103"/>
                      </a:xfrm>
                      <a:prstGeom prst="rect">
                        <a:avLst/>
                      </a:prstGeom>
                    </p:spPr>
                  </p:pic>
                </p:oleObj>
              </mc:Fallback>
            </mc:AlternateContent>
          </a:graphicData>
        </a:graphic>
      </p:graphicFrame>
      <p:sp>
        <p:nvSpPr>
          <p:cNvPr id="3" name="文本框 2">
            <a:extLst>
              <a:ext uri="{FF2B5EF4-FFF2-40B4-BE49-F238E27FC236}">
                <a16:creationId xmlns:a16="http://schemas.microsoft.com/office/drawing/2014/main" id="{5E443DF7-53FD-4D03-B308-49595D29B26B}"/>
              </a:ext>
            </a:extLst>
          </p:cNvPr>
          <p:cNvSpPr txBox="1"/>
          <p:nvPr/>
        </p:nvSpPr>
        <p:spPr>
          <a:xfrm>
            <a:off x="611560" y="4247732"/>
            <a:ext cx="2304256" cy="307777"/>
          </a:xfrm>
          <a:prstGeom prst="rect">
            <a:avLst/>
          </a:prstGeom>
          <a:noFill/>
        </p:spPr>
        <p:txBody>
          <a:bodyPr wrap="square" rtlCol="0">
            <a:spAutoFit/>
          </a:bodyPr>
          <a:lstStyle/>
          <a:p>
            <a:r>
              <a:rPr lang="en-US" altLang="zh-CN" sz="1400" b="1" dirty="0">
                <a:solidFill>
                  <a:schemeClr val="tx1">
                    <a:lumMod val="75000"/>
                    <a:lumOff val="25000"/>
                  </a:schemeClr>
                </a:solidFill>
                <a:latin typeface="微软雅黑" panose="020B0503020204020204" pitchFamily="34" charset="-122"/>
                <a:ea typeface="微软雅黑" panose="020B0503020204020204" pitchFamily="34" charset="-122"/>
              </a:rPr>
              <a:t>A multi-relation graph</a:t>
            </a:r>
            <a:endPar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B8666BE9-ED41-4A9B-8F84-BE8AD87F92BE}"/>
              </a:ext>
            </a:extLst>
          </p:cNvPr>
          <p:cNvSpPr txBox="1"/>
          <p:nvPr/>
        </p:nvSpPr>
        <p:spPr>
          <a:xfrm>
            <a:off x="3491881" y="1059582"/>
            <a:ext cx="5184576" cy="1393779"/>
          </a:xfrm>
          <a:prstGeom prst="rect">
            <a:avLst/>
          </a:prstGeom>
          <a:noFill/>
        </p:spPr>
        <p:txBody>
          <a:bodyPr wrap="square" rtlCol="0">
            <a:spAutoFit/>
          </a:bodyPr>
          <a:lstStyle/>
          <a:p>
            <a:pPr marL="285750" indent="-285750">
              <a:lnSpc>
                <a:spcPct val="120000"/>
              </a:lnSpc>
              <a:buFont typeface="Wingdings" panose="05000000000000000000" pitchFamily="2" charset="2"/>
              <a:buChar char="l"/>
            </a:pPr>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Embedding: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通过学习获得的一个映射，从实体映射到</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编码相似性的</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数字向量</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742950" lvl="1" indent="-285750">
              <a:lnSpc>
                <a:spcPct val="120000"/>
              </a:lnSpc>
              <a:buFont typeface="Wingdings" panose="05000000000000000000" pitchFamily="2" charset="2"/>
              <a:buChar char="Ø"/>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Word embeddings:   word -&gt; vector</a:t>
            </a:r>
          </a:p>
          <a:p>
            <a:pPr marL="742950" lvl="1" indent="-285750">
              <a:lnSpc>
                <a:spcPct val="120000"/>
              </a:lnSpc>
              <a:buFont typeface="Wingdings" panose="05000000000000000000" pitchFamily="2" charset="2"/>
              <a:buChar char="Ø"/>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Graph embeddings:  node -&gt; vector</a:t>
            </a:r>
            <a:endParaRPr lang="zh-CN" altLang="en-US"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5" name="文本框 64">
            <a:extLst>
              <a:ext uri="{FF2B5EF4-FFF2-40B4-BE49-F238E27FC236}">
                <a16:creationId xmlns:a16="http://schemas.microsoft.com/office/drawing/2014/main" id="{93C58BDF-284B-4516-A0E9-25B191A8FFAD}"/>
              </a:ext>
            </a:extLst>
          </p:cNvPr>
          <p:cNvSpPr txBox="1"/>
          <p:nvPr/>
        </p:nvSpPr>
        <p:spPr>
          <a:xfrm>
            <a:off x="3491155" y="3147814"/>
            <a:ext cx="5040559" cy="728982"/>
          </a:xfrm>
          <a:prstGeom prst="rect">
            <a:avLst/>
          </a:prstGeom>
          <a:noFill/>
        </p:spPr>
        <p:txBody>
          <a:bodyPr wrap="square" rtlCol="0">
            <a:spAutoFit/>
          </a:bodyPr>
          <a:lstStyle/>
          <a:p>
            <a:pPr marL="285750" indent="-285750">
              <a:lnSpc>
                <a:spcPct val="120000"/>
              </a:lnSpc>
              <a:buFont typeface="Wingdings" panose="05000000000000000000" pitchFamily="2" charset="2"/>
              <a:buChar char="l"/>
            </a:pPr>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Graph Embedding: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通过捕捉图的拓扑结构，将图数据映射为低维稠密向量的过程</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67" name="Picture 2" descr="东南大学- 维基百科，自由的百科全书">
            <a:extLst>
              <a:ext uri="{FF2B5EF4-FFF2-40B4-BE49-F238E27FC236}">
                <a16:creationId xmlns:a16="http://schemas.microsoft.com/office/drawing/2014/main" id="{E661EC4E-2C9A-4148-A38B-A62D91388EA1}"/>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文本框 59"/>
          <p:cNvSpPr txBox="1"/>
          <p:nvPr/>
        </p:nvSpPr>
        <p:spPr>
          <a:xfrm>
            <a:off x="663574" y="64770"/>
            <a:ext cx="4844530" cy="523220"/>
          </a:xfrm>
          <a:prstGeom prst="rect">
            <a:avLst/>
          </a:prstGeom>
          <a:noFill/>
        </p:spPr>
        <p:txBody>
          <a:bodyPr wrap="square" rtlCol="0" anchor="t">
            <a:spAutoFit/>
          </a:bodyPr>
          <a:lstStyle/>
          <a:p>
            <a:r>
              <a:rPr lang="en-US" altLang="zh-CN" sz="2800" b="1" dirty="0">
                <a:solidFill>
                  <a:srgbClr val="2C394C"/>
                </a:solidFill>
                <a:cs typeface="+mn-ea"/>
              </a:rPr>
              <a:t>Why Graph Embeddings?</a:t>
            </a:r>
            <a:endParaRPr lang="zh-CN" altLang="en-US" sz="2800" b="1" dirty="0">
              <a:solidFill>
                <a:srgbClr val="2C394C"/>
              </a:solidFill>
              <a:cs typeface="+mn-ea"/>
            </a:endParaRPr>
          </a:p>
        </p:txBody>
      </p:sp>
      <p:graphicFrame>
        <p:nvGraphicFramePr>
          <p:cNvPr id="2" name="对象 1">
            <a:extLst>
              <a:ext uri="{FF2B5EF4-FFF2-40B4-BE49-F238E27FC236}">
                <a16:creationId xmlns:a16="http://schemas.microsoft.com/office/drawing/2014/main" id="{5C9ED211-AC14-4ACE-83C9-036EA9E1D863}"/>
              </a:ext>
            </a:extLst>
          </p:cNvPr>
          <p:cNvGraphicFramePr>
            <a:graphicFrameLocks noChangeAspect="1"/>
          </p:cNvGraphicFramePr>
          <p:nvPr/>
        </p:nvGraphicFramePr>
        <p:xfrm>
          <a:off x="251520" y="1141698"/>
          <a:ext cx="3024336" cy="2860103"/>
        </p:xfrm>
        <a:graphic>
          <a:graphicData uri="http://schemas.openxmlformats.org/presentationml/2006/ole">
            <mc:AlternateContent xmlns:mc="http://schemas.openxmlformats.org/markup-compatibility/2006">
              <mc:Choice xmlns:v="urn:schemas-microsoft-com:vml" Requires="v">
                <p:oleObj spid="_x0000_s4176" name="Visio" r:id="rId4" imgW="6553299" imgH="6197571" progId="Visio.Drawing.15">
                  <p:embed/>
                </p:oleObj>
              </mc:Choice>
              <mc:Fallback>
                <p:oleObj name="Visio" r:id="rId4" imgW="6553299" imgH="6197571" progId="Visio.Drawing.15">
                  <p:embed/>
                  <p:pic>
                    <p:nvPicPr>
                      <p:cNvPr id="2" name="对象 1">
                        <a:extLst>
                          <a:ext uri="{FF2B5EF4-FFF2-40B4-BE49-F238E27FC236}">
                            <a16:creationId xmlns:a16="http://schemas.microsoft.com/office/drawing/2014/main" id="{5C9ED211-AC14-4ACE-83C9-036EA9E1D863}"/>
                          </a:ext>
                        </a:extLst>
                      </p:cNvPr>
                      <p:cNvPicPr/>
                      <p:nvPr/>
                    </p:nvPicPr>
                    <p:blipFill>
                      <a:blip r:embed="rId5"/>
                      <a:stretch>
                        <a:fillRect/>
                      </a:stretch>
                    </p:blipFill>
                    <p:spPr>
                      <a:xfrm>
                        <a:off x="251520" y="1141698"/>
                        <a:ext cx="3024336" cy="2860103"/>
                      </a:xfrm>
                      <a:prstGeom prst="rect">
                        <a:avLst/>
                      </a:prstGeom>
                    </p:spPr>
                  </p:pic>
                </p:oleObj>
              </mc:Fallback>
            </mc:AlternateContent>
          </a:graphicData>
        </a:graphic>
      </p:graphicFrame>
      <p:sp>
        <p:nvSpPr>
          <p:cNvPr id="3" name="文本框 2">
            <a:extLst>
              <a:ext uri="{FF2B5EF4-FFF2-40B4-BE49-F238E27FC236}">
                <a16:creationId xmlns:a16="http://schemas.microsoft.com/office/drawing/2014/main" id="{5E443DF7-53FD-4D03-B308-49595D29B26B}"/>
              </a:ext>
            </a:extLst>
          </p:cNvPr>
          <p:cNvSpPr txBox="1"/>
          <p:nvPr/>
        </p:nvSpPr>
        <p:spPr>
          <a:xfrm>
            <a:off x="611560" y="4247732"/>
            <a:ext cx="2304256" cy="307777"/>
          </a:xfrm>
          <a:prstGeom prst="rect">
            <a:avLst/>
          </a:prstGeom>
          <a:noFill/>
        </p:spPr>
        <p:txBody>
          <a:bodyPr wrap="square" rtlCol="0">
            <a:spAutoFit/>
          </a:bodyPr>
          <a:lstStyle/>
          <a:p>
            <a:r>
              <a:rPr lang="en-US" altLang="zh-CN" sz="1400" b="1" dirty="0">
                <a:solidFill>
                  <a:schemeClr val="tx1">
                    <a:lumMod val="75000"/>
                    <a:lumOff val="25000"/>
                  </a:schemeClr>
                </a:solidFill>
                <a:latin typeface="微软雅黑" panose="020B0503020204020204" pitchFamily="34" charset="-122"/>
                <a:ea typeface="微软雅黑" panose="020B0503020204020204" pitchFamily="34" charset="-122"/>
              </a:rPr>
              <a:t>A multi-relation graph</a:t>
            </a:r>
            <a:endPar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B8666BE9-ED41-4A9B-8F84-BE8AD87F92BE}"/>
              </a:ext>
            </a:extLst>
          </p:cNvPr>
          <p:cNvSpPr txBox="1"/>
          <p:nvPr/>
        </p:nvSpPr>
        <p:spPr>
          <a:xfrm>
            <a:off x="3347864" y="1137768"/>
            <a:ext cx="5184576" cy="3374322"/>
          </a:xfrm>
          <a:prstGeom prst="rect">
            <a:avLst/>
          </a:prstGeom>
          <a:noFill/>
        </p:spPr>
        <p:txBody>
          <a:bodyPr wrap="square" rtlCol="0">
            <a:spAutoFit/>
          </a:bodyPr>
          <a:lstStyle/>
          <a:p>
            <a:pPr>
              <a:lnSpc>
                <a:spcPct val="12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类似于</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word embeddings</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graph embeddings</a:t>
            </a:r>
          </a:p>
          <a:p>
            <a:pPr>
              <a:lnSpc>
                <a:spcPct val="12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是对于图的一种</a:t>
            </a: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无监督学习</a:t>
            </a:r>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20000"/>
              </a:lnSpc>
            </a:pP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536575" lvl="1" indent="-273050" algn="just">
              <a:lnSpc>
                <a:spcPct val="140000"/>
              </a:lnSpc>
              <a:buFont typeface="Wingdings" panose="05000000000000000000" pitchFamily="2" charset="2"/>
              <a:buChar char="Ø"/>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任务无关</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的节点表示（区别于</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GNNs</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的一点），能广泛应用于各下游任务</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536575" lvl="1" indent="-273050" algn="just">
              <a:lnSpc>
                <a:spcPct val="140000"/>
              </a:lnSpc>
              <a:buFont typeface="Wingdings" panose="05000000000000000000" pitchFamily="2" charset="2"/>
              <a:buChar char="Ø"/>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在嵌入之后的向量空间具有灵活丰富的计算方式，比在图上直接操作更加简单、快捷</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536575" lvl="1" indent="-273050" algn="just">
              <a:lnSpc>
                <a:spcPct val="140000"/>
              </a:lnSpc>
              <a:buFont typeface="Wingdings" panose="05000000000000000000" pitchFamily="2" charset="2"/>
              <a:buChar char="Ø"/>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图嵌入能够压缩数据</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，邻接矩阵占用空间大，应用于大型图几乎是不可能的</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8" name="Picture 2" descr="东南大学- 维基百科，自由的百科全书">
            <a:extLst>
              <a:ext uri="{FF2B5EF4-FFF2-40B4-BE49-F238E27FC236}">
                <a16:creationId xmlns:a16="http://schemas.microsoft.com/office/drawing/2014/main" id="{C6908000-B797-46D0-92ED-CFF9DFB37BAA}"/>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08720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文本框 59"/>
          <p:cNvSpPr txBox="1"/>
          <p:nvPr/>
        </p:nvSpPr>
        <p:spPr>
          <a:xfrm>
            <a:off x="663574" y="64770"/>
            <a:ext cx="4844530" cy="523220"/>
          </a:xfrm>
          <a:prstGeom prst="rect">
            <a:avLst/>
          </a:prstGeom>
          <a:noFill/>
        </p:spPr>
        <p:txBody>
          <a:bodyPr wrap="square" rtlCol="0" anchor="t">
            <a:spAutoFit/>
          </a:bodyPr>
          <a:lstStyle/>
          <a:p>
            <a:r>
              <a:rPr lang="en-US" altLang="zh-CN" sz="2800" b="1" dirty="0">
                <a:solidFill>
                  <a:srgbClr val="2C394C"/>
                </a:solidFill>
                <a:cs typeface="+mn-ea"/>
              </a:rPr>
              <a:t>Graph Embeddings</a:t>
            </a:r>
            <a:endParaRPr lang="zh-CN" altLang="en-US" sz="2800" b="1" dirty="0">
              <a:solidFill>
                <a:srgbClr val="2C394C"/>
              </a:solidFill>
              <a:cs typeface="+mn-ea"/>
            </a:endParaRPr>
          </a:p>
        </p:txBody>
      </p:sp>
      <p:graphicFrame>
        <p:nvGraphicFramePr>
          <p:cNvPr id="2" name="对象 1">
            <a:extLst>
              <a:ext uri="{FF2B5EF4-FFF2-40B4-BE49-F238E27FC236}">
                <a16:creationId xmlns:a16="http://schemas.microsoft.com/office/drawing/2014/main" id="{5C9ED211-AC14-4ACE-83C9-036EA9E1D863}"/>
              </a:ext>
            </a:extLst>
          </p:cNvPr>
          <p:cNvGraphicFramePr>
            <a:graphicFrameLocks noChangeAspect="1"/>
          </p:cNvGraphicFramePr>
          <p:nvPr>
            <p:extLst>
              <p:ext uri="{D42A27DB-BD31-4B8C-83A1-F6EECF244321}">
                <p14:modId xmlns:p14="http://schemas.microsoft.com/office/powerpoint/2010/main" val="2327610836"/>
              </p:ext>
            </p:extLst>
          </p:nvPr>
        </p:nvGraphicFramePr>
        <p:xfrm>
          <a:off x="683568" y="686188"/>
          <a:ext cx="2160240" cy="2042931"/>
        </p:xfrm>
        <a:graphic>
          <a:graphicData uri="http://schemas.openxmlformats.org/presentationml/2006/ole">
            <mc:AlternateContent xmlns:mc="http://schemas.openxmlformats.org/markup-compatibility/2006">
              <mc:Choice xmlns:v="urn:schemas-microsoft-com:vml" Requires="v">
                <p:oleObj spid="_x0000_s6231" name="Visio" r:id="rId4" imgW="6553299" imgH="6197571" progId="Visio.Drawing.15">
                  <p:embed/>
                </p:oleObj>
              </mc:Choice>
              <mc:Fallback>
                <p:oleObj name="Visio" r:id="rId4" imgW="6553299" imgH="6197571" progId="Visio.Drawing.15">
                  <p:embed/>
                  <p:pic>
                    <p:nvPicPr>
                      <p:cNvPr id="2" name="对象 1">
                        <a:extLst>
                          <a:ext uri="{FF2B5EF4-FFF2-40B4-BE49-F238E27FC236}">
                            <a16:creationId xmlns:a16="http://schemas.microsoft.com/office/drawing/2014/main" id="{5C9ED211-AC14-4ACE-83C9-036EA9E1D863}"/>
                          </a:ext>
                        </a:extLst>
                      </p:cNvPr>
                      <p:cNvPicPr/>
                      <p:nvPr/>
                    </p:nvPicPr>
                    <p:blipFill>
                      <a:blip r:embed="rId5"/>
                      <a:stretch>
                        <a:fillRect/>
                      </a:stretch>
                    </p:blipFill>
                    <p:spPr>
                      <a:xfrm>
                        <a:off x="683568" y="686188"/>
                        <a:ext cx="2160240" cy="2042931"/>
                      </a:xfrm>
                      <a:prstGeom prst="rect">
                        <a:avLst/>
                      </a:prstGeom>
                    </p:spPr>
                  </p:pic>
                </p:oleObj>
              </mc:Fallback>
            </mc:AlternateContent>
          </a:graphicData>
        </a:graphic>
      </p:graphicFrame>
      <p:sp>
        <p:nvSpPr>
          <p:cNvPr id="3" name="文本框 2">
            <a:extLst>
              <a:ext uri="{FF2B5EF4-FFF2-40B4-BE49-F238E27FC236}">
                <a16:creationId xmlns:a16="http://schemas.microsoft.com/office/drawing/2014/main" id="{5E443DF7-53FD-4D03-B308-49595D29B26B}"/>
              </a:ext>
            </a:extLst>
          </p:cNvPr>
          <p:cNvSpPr txBox="1"/>
          <p:nvPr/>
        </p:nvSpPr>
        <p:spPr>
          <a:xfrm>
            <a:off x="477728" y="2673428"/>
            <a:ext cx="2520280" cy="307777"/>
          </a:xfrm>
          <a:prstGeom prst="rect">
            <a:avLst/>
          </a:prstGeom>
          <a:noFill/>
        </p:spPr>
        <p:txBody>
          <a:bodyPr wrap="square" rtlCol="0">
            <a:spAutoFit/>
          </a:bodyPr>
          <a:lstStyle/>
          <a:p>
            <a:pPr algn="ctr"/>
            <a:r>
              <a:rPr lang="en-US" altLang="zh-CN" sz="1400" b="1" dirty="0">
                <a:solidFill>
                  <a:schemeClr val="tx1">
                    <a:lumMod val="75000"/>
                    <a:lumOff val="25000"/>
                  </a:schemeClr>
                </a:solidFill>
                <a:latin typeface="微软雅黑" panose="020B0503020204020204" pitchFamily="34" charset="-122"/>
                <a:ea typeface="微软雅黑" panose="020B0503020204020204" pitchFamily="34" charset="-122"/>
              </a:rPr>
              <a:t>A multi-relation graph G</a:t>
            </a:r>
            <a:endPar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B8666BE9-ED41-4A9B-8F84-BE8AD87F92BE}"/>
                  </a:ext>
                </a:extLst>
              </p:cNvPr>
              <p:cNvSpPr txBox="1"/>
              <p:nvPr/>
            </p:nvSpPr>
            <p:spPr>
              <a:xfrm>
                <a:off x="3481696" y="626766"/>
                <a:ext cx="5184576" cy="4441280"/>
              </a:xfrm>
              <a:prstGeom prst="rect">
                <a:avLst/>
              </a:prstGeom>
              <a:noFill/>
            </p:spPr>
            <p:txBody>
              <a:bodyPr wrap="square" rtlCol="0">
                <a:spAutoFit/>
              </a:bodyPr>
              <a:lstStyle/>
              <a:p>
                <a:pPr algn="just">
                  <a:lnSpc>
                    <a:spcPct val="80000"/>
                  </a:lnSpc>
                </a:pPr>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79375" indent="-273050" algn="just">
                  <a:lnSpc>
                    <a:spcPct val="120000"/>
                  </a:lnSpc>
                  <a:buFont typeface="Wingdings" panose="05000000000000000000" pitchFamily="2" charset="2"/>
                  <a:buChar char="Ø"/>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边评分：头节点嵌入的转换版本与尾节点嵌入之间的距离</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越低说明效果越好</a:t>
                </a: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p>
              <a:p>
                <a:pPr algn="ctr">
                  <a:lnSpc>
                    <a:spcPct val="120000"/>
                  </a:lnSpc>
                </a:pPr>
                <a14:m>
                  <m:oMathPara xmlns:m="http://schemas.openxmlformats.org/officeDocument/2006/math">
                    <m:oMathParaPr>
                      <m:jc m:val="centerGroup"/>
                    </m:oMathParaPr>
                    <m:oMath xmlns:m="http://schemas.openxmlformats.org/officeDocument/2006/math">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𝒇</m:t>
                      </m:r>
                      <m:d>
                        <m:dPr>
                          <m:ctrlP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ctrlPr>
                        </m:dPr>
                        <m:e>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𝒆</m:t>
                          </m:r>
                        </m:e>
                      </m:d>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r>
                        <m:rPr>
                          <m:sty m:val="p"/>
                        </m:rPr>
                        <a:rPr lang="en-US" altLang="zh-CN" b="1" i="1">
                          <a:solidFill>
                            <a:schemeClr val="tx1">
                              <a:lumMod val="75000"/>
                              <a:lumOff val="25000"/>
                            </a:schemeClr>
                          </a:solidFill>
                          <a:latin typeface="Cambria Math" panose="02040503050406030204" pitchFamily="18" charset="0"/>
                          <a:ea typeface="微软雅黑" panose="020B0503020204020204" pitchFamily="34" charset="-122"/>
                        </a:rPr>
                        <m:t>dis</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sSub>
                        <m:sSubPr>
                          <m:ctrlP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𝜽</m:t>
                          </m:r>
                        </m:e>
                        <m:sub>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𝒔</m:t>
                          </m:r>
                        </m:sub>
                      </m:sSub>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 </m:t>
                      </m:r>
                      <m:sSub>
                        <m:sSubPr>
                          <m:ctrlP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𝜽</m:t>
                          </m:r>
                        </m:e>
                        <m:sub>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𝒓</m:t>
                          </m:r>
                        </m:sub>
                      </m:sSub>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 </m:t>
                      </m:r>
                      <m:sSub>
                        <m:sSubPr>
                          <m:ctrlP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ctrlPr>
                        </m:sSubPr>
                        <m:e>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𝜽</m:t>
                          </m:r>
                        </m:e>
                        <m:sub>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𝒅</m:t>
                          </m:r>
                        </m:sub>
                      </m:sSub>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oMath>
                  </m:oMathPara>
                </a14:m>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80000"/>
                  </a:lnSpc>
                </a:pPr>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79375" indent="-273050" algn="just">
                  <a:lnSpc>
                    <a:spcPct val="120000"/>
                  </a:lnSpc>
                  <a:buFont typeface="Wingdings" panose="05000000000000000000" pitchFamily="2" charset="2"/>
                  <a:buChar char="Ø"/>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负采样：取一条图中存在的边，用任意顶点替换其头节点或尾节点</a:t>
                </a:r>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20000"/>
                  </a:lnSpc>
                </a:pPr>
                <a14:m>
                  <m:oMathPara xmlns:m="http://schemas.openxmlformats.org/officeDocument/2006/math">
                    <m:oMathParaPr>
                      <m:jc m:val="centerGroup"/>
                    </m:oMathParaPr>
                    <m:oMath xmlns:m="http://schemas.openxmlformats.org/officeDocument/2006/math">
                      <m:sSubSup>
                        <m:sSubSupPr>
                          <m:ctrlP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𝑺</m:t>
                          </m:r>
                        </m:e>
                        <m:sub>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𝒆</m:t>
                          </m:r>
                        </m:sub>
                        <m:sup>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sup>
                      </m:sSubSup>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d>
                        <m:dPr>
                          <m:begChr m:val="{"/>
                          <m:endChr m:val="}"/>
                          <m:ctrlP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ctrlPr>
                        </m:dPr>
                        <m:e>
                          <m:d>
                            <m:dPr>
                              <m:ctrlP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ctrlPr>
                            </m:dPr>
                            <m:e>
                              <m:sSup>
                                <m:sSupPr>
                                  <m:ctrlP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ctrlPr>
                                </m:sSupPr>
                                <m:e>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𝒔</m:t>
                                  </m:r>
                                </m:e>
                                <m:sup>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sup>
                              </m:sSup>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 </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𝒓</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 </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𝒅</m:t>
                              </m:r>
                            </m:e>
                          </m:d>
                        </m:e>
                        <m:e>
                          <m:sSup>
                            <m:sSupPr>
                              <m:ctrlP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ctrlPr>
                            </m:sSupPr>
                            <m:e>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𝒔</m:t>
                              </m:r>
                            </m:e>
                            <m:sup>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sup>
                          </m:sSup>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𝑽</m:t>
                          </m:r>
                        </m:e>
                      </m:d>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𝒔</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 </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𝒓</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 </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𝒅</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sSup>
                        <m:sSupPr>
                          <m:ctrlP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ctrlPr>
                        </m:sSupPr>
                        <m:e>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𝒅</m:t>
                          </m:r>
                        </m:e>
                        <m:sup>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sup>
                      </m:sSup>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𝑽</m:t>
                      </m:r>
                      <m:r>
                        <a:rPr lang="en-US" altLang="zh-CN" b="1" i="1" smtClean="0">
                          <a:solidFill>
                            <a:schemeClr val="tx1">
                              <a:lumMod val="75000"/>
                              <a:lumOff val="25000"/>
                            </a:schemeClr>
                          </a:solidFill>
                          <a:latin typeface="Cambria Math" panose="02040503050406030204" pitchFamily="18" charset="0"/>
                          <a:ea typeface="微软雅黑" panose="020B0503020204020204" pitchFamily="34" charset="-122"/>
                        </a:rPr>
                        <m:t>}</m:t>
                      </m:r>
                    </m:oMath>
                  </m:oMathPara>
                </a14:m>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20000"/>
                  </a:lnSpc>
                </a:pPr>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79375" indent="-273050" algn="just">
                  <a:lnSpc>
                    <a:spcPct val="120000"/>
                  </a:lnSpc>
                  <a:buFont typeface="Wingdings" panose="05000000000000000000" pitchFamily="2" charset="2"/>
                  <a:buChar char="Ø"/>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边际损失：</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正采样边得分</a:t>
                </a:r>
                <a14:m>
                  <m:oMath xmlns:m="http://schemas.openxmlformats.org/officeDocument/2006/math">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𝑓</m:t>
                    </m:r>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𝑒</m:t>
                    </m:r>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m:t>
                    </m:r>
                  </m:oMath>
                </a14:m>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与负采样边</a:t>
                </a:r>
                <a14:m>
                  <m:oMath xmlns:m="http://schemas.openxmlformats.org/officeDocument/2006/math">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𝑓</m:t>
                    </m:r>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𝑒</m:t>
                    </m:r>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m:t>
                    </m:r>
                  </m:oMath>
                </a14:m>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得分的损失计算</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algn="just">
                  <a:lnSpc>
                    <a:spcPct val="120000"/>
                  </a:lnSpc>
                </a:pPr>
                <a14:m>
                  <m:oMathPara xmlns:m="http://schemas.openxmlformats.org/officeDocument/2006/math">
                    <m:oMathParaPr>
                      <m:jc m:val="centerGroup"/>
                    </m:oMathParaPr>
                    <m:oMath xmlns:m="http://schemas.openxmlformats.org/officeDocument/2006/math">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𝐿</m:t>
                      </m:r>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m:t>
                      </m:r>
                      <m:nary>
                        <m:naryPr>
                          <m:chr m:val="∑"/>
                          <m:supHide m:val="on"/>
                          <m:ctrlPr>
                            <a:rPr lang="en-US" altLang="zh-CN" i="1">
                              <a:solidFill>
                                <a:schemeClr val="tx1">
                                  <a:lumMod val="75000"/>
                                  <a:lumOff val="25000"/>
                                </a:schemeClr>
                              </a:solidFill>
                              <a:latin typeface="Cambria Math" panose="02040503050406030204" pitchFamily="18" charset="0"/>
                              <a:ea typeface="微软雅黑" panose="020B0503020204020204" pitchFamily="34" charset="-122"/>
                            </a:rPr>
                          </m:ctrlPr>
                        </m:naryPr>
                        <m:sub>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𝑒</m:t>
                          </m:r>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m:t>
                          </m:r>
                          <m:r>
                            <m:rPr>
                              <m:sty m:val="p"/>
                            </m:rPr>
                            <a:rPr lang="en-US" altLang="zh-CN">
                              <a:solidFill>
                                <a:schemeClr val="tx1">
                                  <a:lumMod val="75000"/>
                                  <a:lumOff val="25000"/>
                                </a:schemeClr>
                              </a:solidFill>
                              <a:latin typeface="Cambria Math" panose="02040503050406030204" pitchFamily="18" charset="0"/>
                              <a:ea typeface="微软雅黑" panose="020B0503020204020204" pitchFamily="34" charset="-122"/>
                            </a:rPr>
                            <m:t>G</m:t>
                          </m:r>
                        </m:sub>
                        <m:sup/>
                        <m:e>
                          <m:nary>
                            <m:naryPr>
                              <m:chr m:val="∑"/>
                              <m:supHide m:val="on"/>
                              <m:ctrlPr>
                                <a:rPr lang="en-US" altLang="zh-CN" i="1">
                                  <a:solidFill>
                                    <a:schemeClr val="tx1">
                                      <a:lumMod val="75000"/>
                                      <a:lumOff val="25000"/>
                                    </a:schemeClr>
                                  </a:solidFill>
                                  <a:latin typeface="Cambria Math" panose="02040503050406030204" pitchFamily="18" charset="0"/>
                                  <a:ea typeface="微软雅黑" panose="020B0503020204020204" pitchFamily="34" charset="-122"/>
                                </a:rPr>
                              </m:ctrlPr>
                            </m:naryPr>
                            <m:sub>
                              <m:sSubSup>
                                <m:sSubSupPr>
                                  <m:ctrlPr>
                                    <a:rPr lang="en-US" altLang="zh-CN" i="1">
                                      <a:solidFill>
                                        <a:schemeClr val="tx1">
                                          <a:lumMod val="75000"/>
                                          <a:lumOff val="25000"/>
                                        </a:schemeClr>
                                      </a:solidFill>
                                      <a:latin typeface="Cambria Math" panose="02040503050406030204" pitchFamily="18" charset="0"/>
                                      <a:ea typeface="微软雅黑" panose="020B0503020204020204" pitchFamily="34" charset="-122"/>
                                    </a:rPr>
                                  </m:ctrlPr>
                                </m:sSubSupPr>
                                <m:e>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𝑒</m:t>
                                  </m:r>
                                </m:e>
                                <m:sub/>
                                <m:sup>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m:t>
                                  </m:r>
                                </m:sup>
                              </m:sSubSup>
                              <m:r>
                                <m:rPr>
                                  <m:brk m:alnAt="7"/>
                                </m:rPr>
                                <a:rPr lang="en-US" altLang="zh-CN" i="1">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en-US" altLang="zh-CN" i="1">
                                      <a:solidFill>
                                        <a:schemeClr val="tx1">
                                          <a:lumMod val="75000"/>
                                          <a:lumOff val="25000"/>
                                        </a:schemeClr>
                                      </a:solidFill>
                                      <a:latin typeface="Cambria Math" panose="02040503050406030204" pitchFamily="18" charset="0"/>
                                      <a:ea typeface="微软雅黑" panose="020B0503020204020204" pitchFamily="34" charset="-122"/>
                                    </a:rPr>
                                  </m:ctrlPr>
                                </m:sSubSupPr>
                                <m:e>
                                  <m:r>
                                    <m:rPr>
                                      <m:sty m:val="p"/>
                                    </m:rPr>
                                    <a:rPr lang="en-US" altLang="zh-CN">
                                      <a:solidFill>
                                        <a:schemeClr val="tx1">
                                          <a:lumMod val="75000"/>
                                          <a:lumOff val="25000"/>
                                        </a:schemeClr>
                                      </a:solidFill>
                                      <a:latin typeface="Cambria Math" panose="02040503050406030204" pitchFamily="18" charset="0"/>
                                      <a:ea typeface="微软雅黑" panose="020B0503020204020204" pitchFamily="34" charset="-122"/>
                                    </a:rPr>
                                    <m:t>S</m:t>
                                  </m:r>
                                </m:e>
                                <m:sub>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𝑒</m:t>
                                  </m:r>
                                </m:sub>
                                <m:sup>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m:t>
                                  </m:r>
                                </m:sup>
                              </m:sSubSup>
                            </m:sub>
                            <m:sup/>
                            <m:e>
                              <m:r>
                                <m:rPr>
                                  <m:sty m:val="p"/>
                                </m:rPr>
                                <a:rPr lang="en-US" altLang="zh-CN">
                                  <a:solidFill>
                                    <a:schemeClr val="tx1">
                                      <a:lumMod val="75000"/>
                                      <a:lumOff val="25000"/>
                                    </a:schemeClr>
                                  </a:solidFill>
                                  <a:latin typeface="Cambria Math" panose="02040503050406030204" pitchFamily="18" charset="0"/>
                                  <a:ea typeface="微软雅黑" panose="020B0503020204020204" pitchFamily="34" charset="-122"/>
                                </a:rPr>
                                <m:t>max</m:t>
                              </m:r>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𝑓</m:t>
                              </m:r>
                              <m:d>
                                <m:dPr>
                                  <m:ctrlPr>
                                    <a:rPr lang="en-US" altLang="zh-CN" i="1" dirty="0">
                                      <a:solidFill>
                                        <a:schemeClr val="tx1">
                                          <a:lumMod val="75000"/>
                                          <a:lumOff val="25000"/>
                                        </a:schemeClr>
                                      </a:solidFill>
                                      <a:latin typeface="Cambria Math" panose="02040503050406030204" pitchFamily="18" charset="0"/>
                                    </a:rPr>
                                  </m:ctrlPr>
                                </m:dPr>
                                <m:e>
                                  <m:r>
                                    <a:rPr lang="en-US" altLang="zh-CN" i="1" dirty="0">
                                      <a:solidFill>
                                        <a:schemeClr val="tx1">
                                          <a:lumMod val="75000"/>
                                          <a:lumOff val="25000"/>
                                        </a:schemeClr>
                                      </a:solidFill>
                                      <a:latin typeface="Cambria Math" panose="02040503050406030204" pitchFamily="18" charset="0"/>
                                    </a:rPr>
                                    <m:t>𝑒</m:t>
                                  </m:r>
                                </m:e>
                              </m:d>
                              <m:r>
                                <a:rPr lang="en-US" altLang="zh-CN" i="1" dirty="0">
                                  <a:solidFill>
                                    <a:schemeClr val="tx1">
                                      <a:lumMod val="75000"/>
                                      <a:lumOff val="25000"/>
                                    </a:schemeClr>
                                  </a:solidFill>
                                  <a:latin typeface="Cambria Math" panose="02040503050406030204" pitchFamily="18" charset="0"/>
                                </a:rPr>
                                <m:t>+</m:t>
                              </m:r>
                              <m:r>
                                <a:rPr lang="en-US" altLang="zh-CN" i="1" dirty="0">
                                  <a:solidFill>
                                    <a:schemeClr val="tx1">
                                      <a:lumMod val="75000"/>
                                      <a:lumOff val="25000"/>
                                    </a:schemeClr>
                                  </a:solidFill>
                                  <a:latin typeface="Cambria Math" panose="02040503050406030204" pitchFamily="18" charset="0"/>
                                </a:rPr>
                                <m:t>𝜆</m:t>
                              </m:r>
                              <m:r>
                                <a:rPr lang="en-US" altLang="zh-CN" i="1" dirty="0">
                                  <a:solidFill>
                                    <a:schemeClr val="tx1">
                                      <a:lumMod val="75000"/>
                                      <a:lumOff val="25000"/>
                                    </a:schemeClr>
                                  </a:solidFill>
                                  <a:latin typeface="Cambria Math" panose="02040503050406030204" pitchFamily="18" charset="0"/>
                                </a:rPr>
                                <m:t>−</m:t>
                              </m:r>
                              <m:r>
                                <a:rPr lang="en-US" altLang="zh-CN" i="1" dirty="0">
                                  <a:solidFill>
                                    <a:schemeClr val="tx1">
                                      <a:lumMod val="75000"/>
                                      <a:lumOff val="25000"/>
                                    </a:schemeClr>
                                  </a:solidFill>
                                  <a:latin typeface="Cambria Math" panose="02040503050406030204" pitchFamily="18" charset="0"/>
                                </a:rPr>
                                <m:t>𝑓</m:t>
                              </m:r>
                              <m:r>
                                <a:rPr lang="en-US" altLang="zh-CN" i="1" dirty="0">
                                  <a:solidFill>
                                    <a:schemeClr val="tx1">
                                      <a:lumMod val="75000"/>
                                      <a:lumOff val="25000"/>
                                    </a:schemeClr>
                                  </a:solidFill>
                                  <a:latin typeface="Cambria Math" panose="02040503050406030204" pitchFamily="18" charset="0"/>
                                </a:rPr>
                                <m:t>(</m:t>
                              </m:r>
                              <m:r>
                                <a:rPr lang="en-US" altLang="zh-CN" i="1" dirty="0">
                                  <a:solidFill>
                                    <a:schemeClr val="tx1">
                                      <a:lumMod val="75000"/>
                                      <a:lumOff val="25000"/>
                                    </a:schemeClr>
                                  </a:solidFill>
                                  <a:latin typeface="Cambria Math" panose="02040503050406030204" pitchFamily="18" charset="0"/>
                                </a:rPr>
                                <m:t>𝑒</m:t>
                              </m:r>
                              <m:r>
                                <a:rPr lang="en-US" altLang="zh-CN" i="1" dirty="0">
                                  <a:solidFill>
                                    <a:schemeClr val="tx1">
                                      <a:lumMod val="75000"/>
                                      <a:lumOff val="25000"/>
                                    </a:schemeClr>
                                  </a:solidFill>
                                  <a:latin typeface="Cambria Math" panose="02040503050406030204" pitchFamily="18" charset="0"/>
                                </a:rPr>
                                <m:t>′), 0)</m:t>
                              </m:r>
                            </m:e>
                          </m:nary>
                        </m:e>
                      </m:nary>
                    </m:oMath>
                  </m:oMathPara>
                </a14:m>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7" name="文本框 6">
                <a:extLst>
                  <a:ext uri="{FF2B5EF4-FFF2-40B4-BE49-F238E27FC236}">
                    <a16:creationId xmlns:a16="http://schemas.microsoft.com/office/drawing/2014/main" id="{B8666BE9-ED41-4A9B-8F84-BE8AD87F92BE}"/>
                  </a:ext>
                </a:extLst>
              </p:cNvPr>
              <p:cNvSpPr txBox="1">
                <a:spLocks noRot="1" noChangeAspect="1" noMove="1" noResize="1" noEditPoints="1" noAdjustHandles="1" noChangeArrowheads="1" noChangeShapeType="1" noTextEdit="1"/>
              </p:cNvSpPr>
              <p:nvPr/>
            </p:nvSpPr>
            <p:spPr>
              <a:xfrm>
                <a:off x="3481696" y="626766"/>
                <a:ext cx="5184576" cy="4441280"/>
              </a:xfrm>
              <a:prstGeom prst="rect">
                <a:avLst/>
              </a:prstGeom>
              <a:blipFill>
                <a:blip r:embed="rId6"/>
                <a:stretch>
                  <a:fillRect l="-705" r="-940"/>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graphicFrame>
            <p:nvGraphicFramePr>
              <p:cNvPr id="5" name="表格 5">
                <a:extLst>
                  <a:ext uri="{FF2B5EF4-FFF2-40B4-BE49-F238E27FC236}">
                    <a16:creationId xmlns:a16="http://schemas.microsoft.com/office/drawing/2014/main" id="{28E6B8F2-C7F6-4C15-9149-C5AC01CFF699}"/>
                  </a:ext>
                </a:extLst>
              </p:cNvPr>
              <p:cNvGraphicFramePr>
                <a:graphicFrameLocks noGrp="1"/>
              </p:cNvGraphicFramePr>
              <p:nvPr>
                <p:extLst>
                  <p:ext uri="{D42A27DB-BD31-4B8C-83A1-F6EECF244321}">
                    <p14:modId xmlns:p14="http://schemas.microsoft.com/office/powerpoint/2010/main" val="2595051131"/>
                  </p:ext>
                </p:extLst>
              </p:nvPr>
            </p:nvGraphicFramePr>
            <p:xfrm>
              <a:off x="202606" y="3069341"/>
              <a:ext cx="3122164" cy="1939200"/>
            </p:xfrm>
            <a:graphic>
              <a:graphicData uri="http://schemas.openxmlformats.org/drawingml/2006/table">
                <a:tbl>
                  <a:tblPr firstRow="1" bandRow="1">
                    <a:tableStyleId>{5C22544A-7EE6-4342-B048-85BDC9FD1C3A}</a:tableStyleId>
                  </a:tblPr>
                  <a:tblGrid>
                    <a:gridCol w="1345058">
                      <a:extLst>
                        <a:ext uri="{9D8B030D-6E8A-4147-A177-3AD203B41FA5}">
                          <a16:colId xmlns:a16="http://schemas.microsoft.com/office/drawing/2014/main" val="341543253"/>
                        </a:ext>
                      </a:extLst>
                    </a:gridCol>
                    <a:gridCol w="1777106">
                      <a:extLst>
                        <a:ext uri="{9D8B030D-6E8A-4147-A177-3AD203B41FA5}">
                          <a16:colId xmlns:a16="http://schemas.microsoft.com/office/drawing/2014/main" val="3314374484"/>
                        </a:ext>
                      </a:extLst>
                    </a:gridCol>
                  </a:tblGrid>
                  <a:tr h="353908">
                    <a:tc>
                      <a:txBody>
                        <a:bodyPr/>
                        <a:lstStyle/>
                        <a:p>
                          <a:pPr algn="ctr"/>
                          <a:r>
                            <a:rPr lang="zh-CN" altLang="en-US" sz="1600" dirty="0">
                              <a:solidFill>
                                <a:schemeClr val="tx1"/>
                              </a:solidFill>
                            </a:rPr>
                            <a:t>符号</a:t>
                          </a:r>
                        </a:p>
                      </a:txBody>
                      <a:tcPr marL="144000" marT="72000" marB="720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zh-CN" altLang="en-US" sz="1600" dirty="0">
                              <a:solidFill>
                                <a:schemeClr val="tx1"/>
                              </a:solidFill>
                            </a:rPr>
                            <a:t>含义</a:t>
                          </a:r>
                        </a:p>
                      </a:txBody>
                      <a:tcPr marL="144000" marT="72000" marB="720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4280333371"/>
                      </a:ext>
                    </a:extLst>
                  </a:tr>
                  <a:tr h="353908">
                    <a:tc>
                      <a:txBody>
                        <a:bodyPr/>
                        <a:lstStyle/>
                        <a:p>
                          <a:pPr marL="0" marR="0" lvl="0" indent="0" algn="ctr" defTabSz="914377" rtl="0" eaLnBrk="1" fontAlgn="auto" latinLnBrk="0" hangingPunct="1">
                            <a:lnSpc>
                              <a:spcPct val="100000"/>
                            </a:lnSpc>
                            <a:spcBef>
                              <a:spcPts val="0"/>
                            </a:spcBef>
                            <a:spcAft>
                              <a:spcPts val="0"/>
                            </a:spcAft>
                            <a:buClrTx/>
                            <a:buSzTx/>
                            <a:buFontTx/>
                            <a:buNone/>
                            <a:tabLst/>
                            <a:defRPr/>
                          </a:pPr>
                          <a14:m>
                            <m:oMathPara xmlns:m="http://schemas.openxmlformats.org/officeDocument/2006/math">
                              <m:oMathParaPr>
                                <m:jc m:val="center"/>
                              </m:oMathParaPr>
                              <m:oMath xmlns:m="http://schemas.openxmlformats.org/officeDocument/2006/math">
                                <m:r>
                                  <a:rPr lang="en-US" altLang="zh-CN" sz="1600" b="1" i="1" smtClean="0">
                                    <a:solidFill>
                                      <a:schemeClr val="tx1"/>
                                    </a:solidFill>
                                    <a:latin typeface="Cambria Math" panose="02040503050406030204" pitchFamily="18" charset="0"/>
                                  </a:rPr>
                                  <m:t>𝑮</m:t>
                                </m:r>
                                <m:r>
                                  <a:rPr lang="en-US" altLang="zh-CN" sz="1600" b="1" i="1" smtClean="0">
                                    <a:solidFill>
                                      <a:schemeClr val="tx1"/>
                                    </a:solidFill>
                                    <a:latin typeface="Cambria Math" panose="02040503050406030204" pitchFamily="18" charset="0"/>
                                  </a:rPr>
                                  <m:t>=(</m:t>
                                </m:r>
                                <m:r>
                                  <a:rPr lang="en-US" altLang="zh-CN" sz="1600" b="1" i="1" smtClean="0">
                                    <a:solidFill>
                                      <a:schemeClr val="tx1"/>
                                    </a:solidFill>
                                    <a:latin typeface="Cambria Math" panose="02040503050406030204" pitchFamily="18" charset="0"/>
                                  </a:rPr>
                                  <m:t>𝑽</m:t>
                                </m:r>
                                <m:r>
                                  <a:rPr lang="en-US" altLang="zh-CN" sz="1600" b="1" i="1" smtClean="0">
                                    <a:solidFill>
                                      <a:schemeClr val="tx1"/>
                                    </a:solidFill>
                                    <a:latin typeface="Cambria Math" panose="02040503050406030204" pitchFamily="18" charset="0"/>
                                  </a:rPr>
                                  <m:t>, </m:t>
                                </m:r>
                                <m:r>
                                  <a:rPr lang="en-US" altLang="zh-CN" sz="1600" b="1" i="1" smtClean="0">
                                    <a:solidFill>
                                      <a:schemeClr val="tx1"/>
                                    </a:solidFill>
                                    <a:latin typeface="Cambria Math" panose="02040503050406030204" pitchFamily="18" charset="0"/>
                                  </a:rPr>
                                  <m:t>𝑹</m:t>
                                </m:r>
                                <m:r>
                                  <a:rPr lang="en-US" altLang="zh-CN" sz="1600" b="1" i="1" smtClean="0">
                                    <a:solidFill>
                                      <a:schemeClr val="tx1"/>
                                    </a:solidFill>
                                    <a:latin typeface="Cambria Math" panose="02040503050406030204" pitchFamily="18" charset="0"/>
                                  </a:rPr>
                                  <m:t>, </m:t>
                                </m:r>
                                <m:r>
                                  <a:rPr lang="en-US" altLang="zh-CN" sz="1600" b="1" i="1" smtClean="0">
                                    <a:solidFill>
                                      <a:schemeClr val="tx1"/>
                                    </a:solidFill>
                                    <a:latin typeface="Cambria Math" panose="02040503050406030204" pitchFamily="18" charset="0"/>
                                  </a:rPr>
                                  <m:t>𝑬</m:t>
                                </m:r>
                                <m:r>
                                  <a:rPr lang="en-US" altLang="zh-CN" sz="1600" b="1" i="1" smtClean="0">
                                    <a:solidFill>
                                      <a:schemeClr val="tx1"/>
                                    </a:solidFill>
                                    <a:latin typeface="Cambria Math" panose="02040503050406030204" pitchFamily="18" charset="0"/>
                                  </a:rPr>
                                  <m:t>)</m:t>
                                </m:r>
                              </m:oMath>
                            </m:oMathPara>
                          </a14:m>
                          <a:endParaRPr lang="zh-CN" altLang="en-US" sz="1600" dirty="0">
                            <a:solidFill>
                              <a:schemeClr val="tx1"/>
                            </a:solidFill>
                          </a:endParaRPr>
                        </a:p>
                      </a:txBody>
                      <a:tcPr marL="90000" marT="72000" marB="72000">
                        <a:lnT w="12700" cap="flat" cmpd="sng" algn="ctr">
                          <a:solidFill>
                            <a:schemeClr val="tx1"/>
                          </a:solidFill>
                          <a:prstDash val="solid"/>
                          <a:round/>
                          <a:headEnd type="none" w="med" len="med"/>
                          <a:tailEnd type="none" w="med" len="med"/>
                        </a:lnT>
                        <a:solidFill>
                          <a:schemeClr val="bg1">
                            <a:lumMod val="75000"/>
                          </a:schemeClr>
                        </a:solidFill>
                      </a:tcPr>
                    </a:tc>
                    <a:tc>
                      <a:txBody>
                        <a:bodyPr/>
                        <a:lstStyle/>
                        <a:p>
                          <a:pPr algn="ctr"/>
                          <a:r>
                            <a:rPr lang="zh-CN" altLang="en-US" sz="1600" dirty="0">
                              <a:solidFill>
                                <a:schemeClr val="tx1"/>
                              </a:solidFill>
                            </a:rPr>
                            <a:t>多关系有向图</a:t>
                          </a:r>
                        </a:p>
                      </a:txBody>
                      <a:tcPr marL="90000" marT="72000" marB="72000">
                        <a:lnT w="12700" cap="flat" cmpd="sng" algn="ctr">
                          <a:solidFill>
                            <a:schemeClr val="tx1"/>
                          </a:solidFill>
                          <a:prstDash val="solid"/>
                          <a:round/>
                          <a:headEnd type="none" w="med" len="med"/>
                          <a:tailEnd type="none" w="med" len="med"/>
                        </a:lnT>
                        <a:solidFill>
                          <a:schemeClr val="bg1">
                            <a:lumMod val="75000"/>
                          </a:schemeClr>
                        </a:solidFill>
                      </a:tcPr>
                    </a:tc>
                    <a:extLst>
                      <a:ext uri="{0D108BD9-81ED-4DB2-BD59-A6C34878D82A}">
                        <a16:rowId xmlns:a16="http://schemas.microsoft.com/office/drawing/2014/main" val="1003559815"/>
                      </a:ext>
                    </a:extLst>
                  </a:tr>
                  <a:tr h="353908">
                    <a:tc>
                      <a:txBody>
                        <a:bodyPr/>
                        <a:lstStyle/>
                        <a:p>
                          <a:pPr algn="ctr"/>
                          <a14:m>
                            <m:oMathPara xmlns:m="http://schemas.openxmlformats.org/officeDocument/2006/math">
                              <m:oMathParaPr>
                                <m:jc m:val="center"/>
                              </m:oMathParaPr>
                              <m:oMath xmlns:m="http://schemas.openxmlformats.org/officeDocument/2006/math">
                                <m:r>
                                  <a:rPr lang="en-US" altLang="zh-CN" sz="1600" b="1" i="1" smtClean="0">
                                    <a:solidFill>
                                      <a:schemeClr val="tx1"/>
                                    </a:solidFill>
                                    <a:latin typeface="Cambria Math" panose="02040503050406030204" pitchFamily="18" charset="0"/>
                                  </a:rPr>
                                  <m:t>𝑽</m:t>
                                </m:r>
                              </m:oMath>
                            </m:oMathPara>
                          </a14:m>
                          <a:endParaRPr lang="zh-CN" altLang="en-US" sz="1600" dirty="0">
                            <a:solidFill>
                              <a:schemeClr val="bg1"/>
                            </a:solidFill>
                          </a:endParaRPr>
                        </a:p>
                      </a:txBody>
                      <a:tcPr marL="90000" marT="72000" marB="72000">
                        <a:solidFill>
                          <a:schemeClr val="bg1">
                            <a:lumMod val="75000"/>
                          </a:schemeClr>
                        </a:solidFill>
                      </a:tcPr>
                    </a:tc>
                    <a:tc>
                      <a:txBody>
                        <a:bodyPr/>
                        <a:lstStyle/>
                        <a:p>
                          <a:pPr algn="ctr"/>
                          <a:r>
                            <a:rPr lang="zh-CN" altLang="en-US" sz="1600" dirty="0">
                              <a:solidFill>
                                <a:schemeClr val="tx1"/>
                              </a:solidFill>
                            </a:rPr>
                            <a:t>节点集合</a:t>
                          </a:r>
                        </a:p>
                      </a:txBody>
                      <a:tcPr marL="90000" marT="72000" marB="72000">
                        <a:solidFill>
                          <a:schemeClr val="bg1">
                            <a:lumMod val="75000"/>
                          </a:schemeClr>
                        </a:solidFill>
                      </a:tcPr>
                    </a:tc>
                    <a:extLst>
                      <a:ext uri="{0D108BD9-81ED-4DB2-BD59-A6C34878D82A}">
                        <a16:rowId xmlns:a16="http://schemas.microsoft.com/office/drawing/2014/main" val="1565496818"/>
                      </a:ext>
                    </a:extLst>
                  </a:tr>
                  <a:tr h="353908">
                    <a:tc>
                      <a:txBody>
                        <a:bodyPr/>
                        <a:lstStyle/>
                        <a:p>
                          <a:pPr algn="ctr"/>
                          <a14:m>
                            <m:oMathPara xmlns:m="http://schemas.openxmlformats.org/officeDocument/2006/math">
                              <m:oMathParaPr>
                                <m:jc m:val="centerGroup"/>
                              </m:oMathParaPr>
                              <m:oMath xmlns:m="http://schemas.openxmlformats.org/officeDocument/2006/math">
                                <m:r>
                                  <a:rPr lang="en-US" altLang="zh-CN" sz="1600" b="1" i="1" smtClean="0">
                                    <a:solidFill>
                                      <a:schemeClr val="tx1"/>
                                    </a:solidFill>
                                    <a:latin typeface="Cambria Math" panose="02040503050406030204" pitchFamily="18" charset="0"/>
                                  </a:rPr>
                                  <m:t>𝑹</m:t>
                                </m:r>
                              </m:oMath>
                            </m:oMathPara>
                          </a14:m>
                          <a:endParaRPr lang="zh-CN" altLang="en-US" sz="1600" dirty="0">
                            <a:solidFill>
                              <a:schemeClr val="bg1"/>
                            </a:solidFill>
                          </a:endParaRPr>
                        </a:p>
                      </a:txBody>
                      <a:tcPr marL="90000" marT="72000" marB="72000">
                        <a:solidFill>
                          <a:schemeClr val="bg1">
                            <a:lumMod val="75000"/>
                          </a:schemeClr>
                        </a:solidFill>
                      </a:tcPr>
                    </a:tc>
                    <a:tc>
                      <a:txBody>
                        <a:bodyPr/>
                        <a:lstStyle/>
                        <a:p>
                          <a:pPr algn="ctr"/>
                          <a:r>
                            <a:rPr lang="zh-CN" altLang="en-US" sz="1600" dirty="0">
                              <a:solidFill>
                                <a:schemeClr val="tx1"/>
                              </a:solidFill>
                            </a:rPr>
                            <a:t>关系集合</a:t>
                          </a:r>
                        </a:p>
                      </a:txBody>
                      <a:tcPr marL="90000" marT="72000" marB="72000">
                        <a:solidFill>
                          <a:schemeClr val="bg1">
                            <a:lumMod val="75000"/>
                          </a:schemeClr>
                        </a:solidFill>
                      </a:tcPr>
                    </a:tc>
                    <a:extLst>
                      <a:ext uri="{0D108BD9-81ED-4DB2-BD59-A6C34878D82A}">
                        <a16:rowId xmlns:a16="http://schemas.microsoft.com/office/drawing/2014/main" val="3865828917"/>
                      </a:ext>
                    </a:extLst>
                  </a:tr>
                  <a:tr h="353908">
                    <a:tc>
                      <a:txBody>
                        <a:bodyPr/>
                        <a:lstStyle/>
                        <a:p>
                          <a:pPr algn="ctr"/>
                          <a14:m>
                            <m:oMathPara xmlns:m="http://schemas.openxmlformats.org/officeDocument/2006/math">
                              <m:oMathParaPr>
                                <m:jc m:val="centerGroup"/>
                              </m:oMathParaPr>
                              <m:oMath xmlns:m="http://schemas.openxmlformats.org/officeDocument/2006/math">
                                <m:r>
                                  <a:rPr lang="en-US" altLang="zh-CN" sz="1600" b="1" i="1" smtClean="0">
                                    <a:solidFill>
                                      <a:schemeClr val="tx1"/>
                                    </a:solidFill>
                                    <a:latin typeface="Cambria Math" panose="02040503050406030204" pitchFamily="18" charset="0"/>
                                  </a:rPr>
                                  <m:t>𝑬</m:t>
                                </m:r>
                              </m:oMath>
                            </m:oMathPara>
                          </a14:m>
                          <a:endParaRPr lang="zh-CN" altLang="en-US" sz="1600" dirty="0">
                            <a:solidFill>
                              <a:schemeClr val="bg1"/>
                            </a:solidFill>
                          </a:endParaRPr>
                        </a:p>
                      </a:txBody>
                      <a:tcPr marL="90000" marT="72000" marB="72000">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zh-CN" altLang="en-US" sz="1600" dirty="0">
                              <a:solidFill>
                                <a:schemeClr val="tx1"/>
                              </a:solidFill>
                            </a:rPr>
                            <a:t>边</a:t>
                          </a:r>
                          <a:r>
                            <a:rPr lang="en-US" altLang="zh-CN" sz="1600" dirty="0">
                              <a:solidFill>
                                <a:schemeClr val="tx1"/>
                              </a:solidFill>
                            </a:rPr>
                            <a:t>(</a:t>
                          </a:r>
                          <a14:m>
                            <m:oMath xmlns:m="http://schemas.openxmlformats.org/officeDocument/2006/math">
                              <m:r>
                                <m:rPr>
                                  <m:sty m:val="p"/>
                                </m:rPr>
                                <a:rPr lang="en-US" altLang="zh-CN" sz="1600" b="0" i="0" smtClean="0">
                                  <a:solidFill>
                                    <a:schemeClr val="tx1"/>
                                  </a:solidFill>
                                  <a:latin typeface="Cambria Math" panose="02040503050406030204" pitchFamily="18" charset="0"/>
                                </a:rPr>
                                <m:t>e</m:t>
                              </m:r>
                              <m:r>
                                <a:rPr lang="en-US" altLang="zh-CN" sz="1600" b="0" i="0" smtClean="0">
                                  <a:solidFill>
                                    <a:schemeClr val="tx1"/>
                                  </a:solidFill>
                                  <a:latin typeface="Cambria Math" panose="02040503050406030204" pitchFamily="18" charset="0"/>
                                </a:rPr>
                                <m:t>=</m:t>
                              </m:r>
                              <m:r>
                                <a:rPr lang="en-US" altLang="zh-CN" sz="1600" b="0" i="1" smtClean="0">
                                  <a:solidFill>
                                    <a:schemeClr val="tx1"/>
                                  </a:solidFill>
                                  <a:latin typeface="Cambria Math" panose="02040503050406030204" pitchFamily="18" charset="0"/>
                                </a:rPr>
                                <m:t>𝑠</m:t>
                              </m:r>
                              <m:r>
                                <a:rPr lang="en-US" altLang="zh-CN" sz="1600" b="0" i="1" smtClean="0">
                                  <a:solidFill>
                                    <a:schemeClr val="tx1"/>
                                  </a:solidFill>
                                  <a:latin typeface="Cambria Math" panose="02040503050406030204" pitchFamily="18" charset="0"/>
                                </a:rPr>
                                <m:t>, </m:t>
                              </m:r>
                              <m:r>
                                <a:rPr lang="en-US" altLang="zh-CN" sz="1600" b="0" i="1" smtClean="0">
                                  <a:solidFill>
                                    <a:schemeClr val="tx1"/>
                                  </a:solidFill>
                                  <a:latin typeface="Cambria Math" panose="02040503050406030204" pitchFamily="18" charset="0"/>
                                </a:rPr>
                                <m:t>𝑟</m:t>
                              </m:r>
                              <m:r>
                                <a:rPr lang="en-US" altLang="zh-CN" sz="1600" b="0" i="1" smtClean="0">
                                  <a:solidFill>
                                    <a:schemeClr val="tx1"/>
                                  </a:solidFill>
                                  <a:latin typeface="Cambria Math" panose="02040503050406030204" pitchFamily="18" charset="0"/>
                                </a:rPr>
                                <m:t>,</m:t>
                              </m:r>
                              <m:r>
                                <a:rPr lang="en-US" altLang="zh-CN" sz="1600" b="0" i="1" smtClean="0">
                                  <a:solidFill>
                                    <a:schemeClr val="tx1"/>
                                  </a:solidFill>
                                  <a:latin typeface="Cambria Math" panose="02040503050406030204" pitchFamily="18" charset="0"/>
                                </a:rPr>
                                <m:t>𝑑</m:t>
                              </m:r>
                            </m:oMath>
                          </a14:m>
                          <a:r>
                            <a:rPr lang="en-US" altLang="zh-CN" sz="1600" dirty="0">
                              <a:solidFill>
                                <a:schemeClr val="tx1"/>
                              </a:solidFill>
                            </a:rPr>
                            <a:t>)</a:t>
                          </a:r>
                          <a:r>
                            <a:rPr lang="zh-CN" altLang="en-US" sz="1600" dirty="0">
                              <a:solidFill>
                                <a:schemeClr val="tx1"/>
                              </a:solidFill>
                            </a:rPr>
                            <a:t>集合</a:t>
                          </a:r>
                        </a:p>
                      </a:txBody>
                      <a:tcPr marL="90000" marT="72000" marB="72000">
                        <a:lnB w="1270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1842283570"/>
                      </a:ext>
                    </a:extLst>
                  </a:tr>
                </a:tbl>
              </a:graphicData>
            </a:graphic>
          </p:graphicFrame>
        </mc:Choice>
        <mc:Fallback xmlns="">
          <p:graphicFrame>
            <p:nvGraphicFramePr>
              <p:cNvPr id="5" name="表格 5">
                <a:extLst>
                  <a:ext uri="{FF2B5EF4-FFF2-40B4-BE49-F238E27FC236}">
                    <a16:creationId xmlns:a16="http://schemas.microsoft.com/office/drawing/2014/main" id="{28E6B8F2-C7F6-4C15-9149-C5AC01CFF699}"/>
                  </a:ext>
                </a:extLst>
              </p:cNvPr>
              <p:cNvGraphicFramePr>
                <a:graphicFrameLocks noGrp="1"/>
              </p:cNvGraphicFramePr>
              <p:nvPr>
                <p:extLst>
                  <p:ext uri="{D42A27DB-BD31-4B8C-83A1-F6EECF244321}">
                    <p14:modId xmlns:p14="http://schemas.microsoft.com/office/powerpoint/2010/main" val="2595051131"/>
                  </p:ext>
                </p:extLst>
              </p:nvPr>
            </p:nvGraphicFramePr>
            <p:xfrm>
              <a:off x="202606" y="3069341"/>
              <a:ext cx="3122164" cy="1939200"/>
            </p:xfrm>
            <a:graphic>
              <a:graphicData uri="http://schemas.openxmlformats.org/drawingml/2006/table">
                <a:tbl>
                  <a:tblPr firstRow="1" bandRow="1">
                    <a:tableStyleId>{5C22544A-7EE6-4342-B048-85BDC9FD1C3A}</a:tableStyleId>
                  </a:tblPr>
                  <a:tblGrid>
                    <a:gridCol w="1345058">
                      <a:extLst>
                        <a:ext uri="{9D8B030D-6E8A-4147-A177-3AD203B41FA5}">
                          <a16:colId xmlns:a16="http://schemas.microsoft.com/office/drawing/2014/main" val="341543253"/>
                        </a:ext>
                      </a:extLst>
                    </a:gridCol>
                    <a:gridCol w="1777106">
                      <a:extLst>
                        <a:ext uri="{9D8B030D-6E8A-4147-A177-3AD203B41FA5}">
                          <a16:colId xmlns:a16="http://schemas.microsoft.com/office/drawing/2014/main" val="3314374484"/>
                        </a:ext>
                      </a:extLst>
                    </a:gridCol>
                  </a:tblGrid>
                  <a:tr h="387840">
                    <a:tc>
                      <a:txBody>
                        <a:bodyPr/>
                        <a:lstStyle/>
                        <a:p>
                          <a:pPr algn="ctr"/>
                          <a:r>
                            <a:rPr lang="zh-CN" altLang="en-US" sz="1600" dirty="0">
                              <a:solidFill>
                                <a:schemeClr val="tx1"/>
                              </a:solidFill>
                            </a:rPr>
                            <a:t>符号</a:t>
                          </a:r>
                        </a:p>
                      </a:txBody>
                      <a:tcPr marL="144000" marT="72000" marB="720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tc>
                      <a:txBody>
                        <a:bodyPr/>
                        <a:lstStyle/>
                        <a:p>
                          <a:pPr algn="ctr"/>
                          <a:r>
                            <a:rPr lang="zh-CN" altLang="en-US" sz="1600" dirty="0">
                              <a:solidFill>
                                <a:schemeClr val="tx1"/>
                              </a:solidFill>
                            </a:rPr>
                            <a:t>含义</a:t>
                          </a:r>
                        </a:p>
                      </a:txBody>
                      <a:tcPr marL="144000" marT="72000" marB="72000">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lumMod val="75000"/>
                          </a:schemeClr>
                        </a:solidFill>
                      </a:tcPr>
                    </a:tc>
                    <a:extLst>
                      <a:ext uri="{0D108BD9-81ED-4DB2-BD59-A6C34878D82A}">
                        <a16:rowId xmlns:a16="http://schemas.microsoft.com/office/drawing/2014/main" val="4280333371"/>
                      </a:ext>
                    </a:extLst>
                  </a:tr>
                  <a:tr h="387840">
                    <a:tc>
                      <a:txBody>
                        <a:bodyPr/>
                        <a:lstStyle/>
                        <a:p>
                          <a:endParaRPr lang="zh-CN"/>
                        </a:p>
                      </a:txBody>
                      <a:tcPr marL="90000" marT="72000" marB="72000">
                        <a:lnT w="12700" cap="flat" cmpd="sng" algn="ctr">
                          <a:solidFill>
                            <a:schemeClr val="tx1"/>
                          </a:solidFill>
                          <a:prstDash val="solid"/>
                          <a:round/>
                          <a:headEnd type="none" w="med" len="med"/>
                          <a:tailEnd type="none" w="med" len="med"/>
                        </a:lnT>
                        <a:blipFill>
                          <a:blip r:embed="rId7"/>
                          <a:stretch>
                            <a:fillRect l="-452" t="-101563" r="-133032" b="-310938"/>
                          </a:stretch>
                        </a:blipFill>
                      </a:tcPr>
                    </a:tc>
                    <a:tc>
                      <a:txBody>
                        <a:bodyPr/>
                        <a:lstStyle/>
                        <a:p>
                          <a:pPr algn="ctr"/>
                          <a:r>
                            <a:rPr lang="zh-CN" altLang="en-US" sz="1600" dirty="0">
                              <a:solidFill>
                                <a:schemeClr val="tx1"/>
                              </a:solidFill>
                            </a:rPr>
                            <a:t>多关系有向图</a:t>
                          </a:r>
                        </a:p>
                      </a:txBody>
                      <a:tcPr marL="90000" marT="72000" marB="72000">
                        <a:lnT w="12700" cap="flat" cmpd="sng" algn="ctr">
                          <a:solidFill>
                            <a:schemeClr val="tx1"/>
                          </a:solidFill>
                          <a:prstDash val="solid"/>
                          <a:round/>
                          <a:headEnd type="none" w="med" len="med"/>
                          <a:tailEnd type="none" w="med" len="med"/>
                        </a:lnT>
                        <a:solidFill>
                          <a:schemeClr val="bg1">
                            <a:lumMod val="75000"/>
                          </a:schemeClr>
                        </a:solidFill>
                      </a:tcPr>
                    </a:tc>
                    <a:extLst>
                      <a:ext uri="{0D108BD9-81ED-4DB2-BD59-A6C34878D82A}">
                        <a16:rowId xmlns:a16="http://schemas.microsoft.com/office/drawing/2014/main" val="1003559815"/>
                      </a:ext>
                    </a:extLst>
                  </a:tr>
                  <a:tr h="387840">
                    <a:tc>
                      <a:txBody>
                        <a:bodyPr/>
                        <a:lstStyle/>
                        <a:p>
                          <a:endParaRPr lang="zh-CN"/>
                        </a:p>
                      </a:txBody>
                      <a:tcPr marL="90000" marT="72000" marB="72000">
                        <a:blipFill>
                          <a:blip r:embed="rId7"/>
                          <a:stretch>
                            <a:fillRect l="-452" t="-204762" r="-133032" b="-215873"/>
                          </a:stretch>
                        </a:blipFill>
                      </a:tcPr>
                    </a:tc>
                    <a:tc>
                      <a:txBody>
                        <a:bodyPr/>
                        <a:lstStyle/>
                        <a:p>
                          <a:pPr algn="ctr"/>
                          <a:r>
                            <a:rPr lang="zh-CN" altLang="en-US" sz="1600" dirty="0">
                              <a:solidFill>
                                <a:schemeClr val="tx1"/>
                              </a:solidFill>
                            </a:rPr>
                            <a:t>节点集合</a:t>
                          </a:r>
                        </a:p>
                      </a:txBody>
                      <a:tcPr marL="90000" marT="72000" marB="72000">
                        <a:solidFill>
                          <a:schemeClr val="bg1">
                            <a:lumMod val="75000"/>
                          </a:schemeClr>
                        </a:solidFill>
                      </a:tcPr>
                    </a:tc>
                    <a:extLst>
                      <a:ext uri="{0D108BD9-81ED-4DB2-BD59-A6C34878D82A}">
                        <a16:rowId xmlns:a16="http://schemas.microsoft.com/office/drawing/2014/main" val="1565496818"/>
                      </a:ext>
                    </a:extLst>
                  </a:tr>
                  <a:tr h="387840">
                    <a:tc>
                      <a:txBody>
                        <a:bodyPr/>
                        <a:lstStyle/>
                        <a:p>
                          <a:endParaRPr lang="zh-CN"/>
                        </a:p>
                      </a:txBody>
                      <a:tcPr marL="90000" marT="72000" marB="72000">
                        <a:blipFill>
                          <a:blip r:embed="rId7"/>
                          <a:stretch>
                            <a:fillRect l="-452" t="-300000" r="-133032" b="-112500"/>
                          </a:stretch>
                        </a:blipFill>
                      </a:tcPr>
                    </a:tc>
                    <a:tc>
                      <a:txBody>
                        <a:bodyPr/>
                        <a:lstStyle/>
                        <a:p>
                          <a:pPr algn="ctr"/>
                          <a:r>
                            <a:rPr lang="zh-CN" altLang="en-US" sz="1600" dirty="0">
                              <a:solidFill>
                                <a:schemeClr val="tx1"/>
                              </a:solidFill>
                            </a:rPr>
                            <a:t>关系集合</a:t>
                          </a:r>
                        </a:p>
                      </a:txBody>
                      <a:tcPr marL="90000" marT="72000" marB="72000">
                        <a:solidFill>
                          <a:schemeClr val="bg1">
                            <a:lumMod val="75000"/>
                          </a:schemeClr>
                        </a:solidFill>
                      </a:tcPr>
                    </a:tc>
                    <a:extLst>
                      <a:ext uri="{0D108BD9-81ED-4DB2-BD59-A6C34878D82A}">
                        <a16:rowId xmlns:a16="http://schemas.microsoft.com/office/drawing/2014/main" val="3865828917"/>
                      </a:ext>
                    </a:extLst>
                  </a:tr>
                  <a:tr h="387840">
                    <a:tc>
                      <a:txBody>
                        <a:bodyPr/>
                        <a:lstStyle/>
                        <a:p>
                          <a:endParaRPr lang="zh-CN"/>
                        </a:p>
                      </a:txBody>
                      <a:tcPr marL="90000" marT="72000" marB="72000">
                        <a:lnB w="12700" cap="flat" cmpd="sng" algn="ctr">
                          <a:solidFill>
                            <a:schemeClr val="tx1"/>
                          </a:solidFill>
                          <a:prstDash val="solid"/>
                          <a:round/>
                          <a:headEnd type="none" w="med" len="med"/>
                          <a:tailEnd type="none" w="med" len="med"/>
                        </a:lnB>
                        <a:blipFill>
                          <a:blip r:embed="rId7"/>
                          <a:stretch>
                            <a:fillRect l="-452" t="-400000" r="-133032" b="-12500"/>
                          </a:stretch>
                        </a:blipFill>
                      </a:tcPr>
                    </a:tc>
                    <a:tc>
                      <a:txBody>
                        <a:bodyPr/>
                        <a:lstStyle/>
                        <a:p>
                          <a:endParaRPr lang="zh-CN"/>
                        </a:p>
                      </a:txBody>
                      <a:tcPr marL="90000" marT="72000" marB="72000">
                        <a:lnB w="12700" cap="flat" cmpd="sng" algn="ctr">
                          <a:solidFill>
                            <a:schemeClr val="tx1"/>
                          </a:solidFill>
                          <a:prstDash val="solid"/>
                          <a:round/>
                          <a:headEnd type="none" w="med" len="med"/>
                          <a:tailEnd type="none" w="med" len="med"/>
                        </a:lnB>
                        <a:blipFill>
                          <a:blip r:embed="rId7"/>
                          <a:stretch>
                            <a:fillRect l="-76027" t="-400000" r="-685" b="-12500"/>
                          </a:stretch>
                        </a:blipFill>
                      </a:tcPr>
                    </a:tc>
                    <a:extLst>
                      <a:ext uri="{0D108BD9-81ED-4DB2-BD59-A6C34878D82A}">
                        <a16:rowId xmlns:a16="http://schemas.microsoft.com/office/drawing/2014/main" val="1842283570"/>
                      </a:ext>
                    </a:extLst>
                  </a:tr>
                </a:tbl>
              </a:graphicData>
            </a:graphic>
          </p:graphicFrame>
        </mc:Fallback>
      </mc:AlternateContent>
      <p:cxnSp>
        <p:nvCxnSpPr>
          <p:cNvPr id="24" name="直接箭头连接符 23">
            <a:extLst>
              <a:ext uri="{FF2B5EF4-FFF2-40B4-BE49-F238E27FC236}">
                <a16:creationId xmlns:a16="http://schemas.microsoft.com/office/drawing/2014/main" id="{B58384AC-CFDF-4ADA-9AC4-C6300A44BEE8}"/>
              </a:ext>
            </a:extLst>
          </p:cNvPr>
          <p:cNvCxnSpPr/>
          <p:nvPr/>
        </p:nvCxnSpPr>
        <p:spPr>
          <a:xfrm flipV="1">
            <a:off x="1619672" y="1923678"/>
            <a:ext cx="792088" cy="360040"/>
          </a:xfrm>
          <a:prstGeom prst="straightConnector1">
            <a:avLst/>
          </a:prstGeom>
          <a:ln w="19050">
            <a:solidFill>
              <a:srgbClr val="C00000"/>
            </a:solidFill>
            <a:prstDash val="lgDash"/>
            <a:tailEnd type="triangle"/>
          </a:ln>
        </p:spPr>
        <p:style>
          <a:lnRef idx="1">
            <a:schemeClr val="accent1"/>
          </a:lnRef>
          <a:fillRef idx="0">
            <a:schemeClr val="accent1"/>
          </a:fillRef>
          <a:effectRef idx="0">
            <a:schemeClr val="accent1"/>
          </a:effectRef>
          <a:fontRef idx="minor">
            <a:schemeClr val="tx1"/>
          </a:fontRef>
        </p:style>
      </p:cxnSp>
      <p:pic>
        <p:nvPicPr>
          <p:cNvPr id="26" name="Picture 2" descr="东南大学- 维基百科，自由的百科全书">
            <a:extLst>
              <a:ext uri="{FF2B5EF4-FFF2-40B4-BE49-F238E27FC236}">
                <a16:creationId xmlns:a16="http://schemas.microsoft.com/office/drawing/2014/main" id="{E0450445-0165-4BFB-BB8A-5A88570F8233}"/>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
        <p:nvSpPr>
          <p:cNvPr id="9" name="文本框 8">
            <a:extLst>
              <a:ext uri="{FF2B5EF4-FFF2-40B4-BE49-F238E27FC236}">
                <a16:creationId xmlns:a16="http://schemas.microsoft.com/office/drawing/2014/main" id="{18EEF2F6-2204-4B2E-BD5B-14E027903A22}"/>
              </a:ext>
            </a:extLst>
          </p:cNvPr>
          <p:cNvSpPr txBox="1"/>
          <p:nvPr/>
        </p:nvSpPr>
        <p:spPr>
          <a:xfrm>
            <a:off x="863588" y="2146584"/>
            <a:ext cx="288032" cy="369332"/>
          </a:xfrm>
          <a:prstGeom prst="rect">
            <a:avLst/>
          </a:prstGeom>
          <a:noFill/>
        </p:spPr>
        <p:txBody>
          <a:bodyPr wrap="square" rtlCol="0">
            <a:spAutoFit/>
          </a:bodyPr>
          <a:lstStyle/>
          <a:p>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s</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9FF23DE5-8FDB-4B68-AEF1-440F46C840CE}"/>
              </a:ext>
            </a:extLst>
          </p:cNvPr>
          <p:cNvSpPr txBox="1"/>
          <p:nvPr/>
        </p:nvSpPr>
        <p:spPr>
          <a:xfrm>
            <a:off x="1372736" y="1661600"/>
            <a:ext cx="288032" cy="369332"/>
          </a:xfrm>
          <a:prstGeom prst="rect">
            <a:avLst/>
          </a:prstGeom>
          <a:noFill/>
        </p:spPr>
        <p:txBody>
          <a:bodyPr wrap="square" rtlCol="0">
            <a:spAutoFit/>
          </a:bodyPr>
          <a:lstStyle/>
          <a:p>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r</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80498B99-44CB-4E03-A237-249FB877DDE7}"/>
              </a:ext>
            </a:extLst>
          </p:cNvPr>
          <p:cNvSpPr txBox="1"/>
          <p:nvPr/>
        </p:nvSpPr>
        <p:spPr>
          <a:xfrm>
            <a:off x="1963249" y="612283"/>
            <a:ext cx="288032" cy="369332"/>
          </a:xfrm>
          <a:prstGeom prst="rect">
            <a:avLst/>
          </a:prstGeom>
          <a:noFill/>
        </p:spPr>
        <p:txBody>
          <a:bodyPr wrap="square" rtlCol="0">
            <a:spAutoFit/>
          </a:bodyPr>
          <a:lstStyle/>
          <a:p>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d</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96892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animEffect transition="in" filter="fade">
                                      <p:cBhvr>
                                        <p:cTn id="7" dur="500"/>
                                        <p:tgtEl>
                                          <p:spTgt spid="7">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xEl>
                                              <p:pRg st="2" end="2"/>
                                            </p:txEl>
                                          </p:spTgt>
                                        </p:tgtEl>
                                        <p:attrNameLst>
                                          <p:attrName>style.visibility</p:attrName>
                                        </p:attrNameLst>
                                      </p:cBhvr>
                                      <p:to>
                                        <p:strVal val="visible"/>
                                      </p:to>
                                    </p:set>
                                    <p:animEffect transition="in" filter="fade">
                                      <p:cBhvr>
                                        <p:cTn id="10" dur="500"/>
                                        <p:tgtEl>
                                          <p:spTgt spid="7">
                                            <p:txEl>
                                              <p:pRg st="2" end="2"/>
                                            </p:txEl>
                                          </p:spTgt>
                                        </p:tgtEl>
                                      </p:cBhvr>
                                    </p:animEffect>
                                  </p:childTnLst>
                                </p:cTn>
                              </p:par>
                            </p:childTnLst>
                          </p:cTn>
                        </p:par>
                        <p:par>
                          <p:cTn id="11" fill="hold">
                            <p:stCondLst>
                              <p:cond delay="500"/>
                            </p:stCondLst>
                            <p:childTnLst>
                              <p:par>
                                <p:cTn id="12" presetID="1" presetClass="entr" presetSubtype="0" fill="hold" nodeType="afterEffect">
                                  <p:stCondLst>
                                    <p:cond delay="0"/>
                                  </p:stCondLst>
                                  <p:childTnLst>
                                    <p:set>
                                      <p:cBhvr>
                                        <p:cTn id="13" dur="1" fill="hold">
                                          <p:stCondLst>
                                            <p:cond delay="0"/>
                                          </p:stCondLst>
                                        </p:cTn>
                                        <p:tgtEl>
                                          <p:spTgt spid="7">
                                            <p:txEl>
                                              <p:pRg st="4" end="4"/>
                                            </p:txEl>
                                          </p:spTgt>
                                        </p:tgtEl>
                                        <p:attrNameLst>
                                          <p:attrName>style.visibility</p:attrName>
                                        </p:attrNameLst>
                                      </p:cBhvr>
                                      <p:to>
                                        <p:strVal val="visible"/>
                                      </p:to>
                                    </p:set>
                                  </p:childTnLst>
                                </p:cTn>
                              </p:par>
                              <p:par>
                                <p:cTn id="14" presetID="1" presetClass="entr" presetSubtype="0" fill="hold" nodeType="withEffect">
                                  <p:stCondLst>
                                    <p:cond delay="0"/>
                                  </p:stCondLst>
                                  <p:childTnLst>
                                    <p:set>
                                      <p:cBhvr>
                                        <p:cTn id="15" dur="1" fill="hold">
                                          <p:stCondLst>
                                            <p:cond delay="0"/>
                                          </p:stCondLst>
                                        </p:cTn>
                                        <p:tgtEl>
                                          <p:spTgt spid="7">
                                            <p:txEl>
                                              <p:pRg st="5" end="5"/>
                                            </p:txEl>
                                          </p:spTgt>
                                        </p:tgtEl>
                                        <p:attrNameLst>
                                          <p:attrName>style.visibility</p:attrName>
                                        </p:attrNameLst>
                                      </p:cBhvr>
                                      <p:to>
                                        <p:strVal val="visible"/>
                                      </p:to>
                                    </p:se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7">
                                            <p:txEl>
                                              <p:pRg st="7" end="7"/>
                                            </p:txEl>
                                          </p:spTgt>
                                        </p:tgtEl>
                                        <p:attrNameLst>
                                          <p:attrName>style.visibility</p:attrName>
                                        </p:attrNameLst>
                                      </p:cBhvr>
                                      <p:to>
                                        <p:strVal val="visible"/>
                                      </p:to>
                                    </p:set>
                                    <p:animEffect transition="in" filter="fade">
                                      <p:cBhvr>
                                        <p:cTn id="19" dur="500"/>
                                        <p:tgtEl>
                                          <p:spTgt spid="7">
                                            <p:txEl>
                                              <p:pRg st="7" end="7"/>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7">
                                            <p:txEl>
                                              <p:pRg st="8" end="8"/>
                                            </p:txEl>
                                          </p:spTgt>
                                        </p:tgtEl>
                                        <p:attrNameLst>
                                          <p:attrName>style.visibility</p:attrName>
                                        </p:attrNameLst>
                                      </p:cBhvr>
                                      <p:to>
                                        <p:strVal val="visible"/>
                                      </p:to>
                                    </p:set>
                                    <p:animEffect transition="in" filter="fade">
                                      <p:cBhvr>
                                        <p:cTn id="22" dur="500"/>
                                        <p:tgtEl>
                                          <p:spTgt spid="7">
                                            <p:txEl>
                                              <p:pRg st="8" end="8"/>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 name="文本框 59"/>
          <p:cNvSpPr txBox="1"/>
          <p:nvPr/>
        </p:nvSpPr>
        <p:spPr>
          <a:xfrm>
            <a:off x="663574" y="64770"/>
            <a:ext cx="4844530" cy="523220"/>
          </a:xfrm>
          <a:prstGeom prst="rect">
            <a:avLst/>
          </a:prstGeom>
          <a:noFill/>
        </p:spPr>
        <p:txBody>
          <a:bodyPr wrap="square" rtlCol="0" anchor="t">
            <a:spAutoFit/>
          </a:bodyPr>
          <a:lstStyle/>
          <a:p>
            <a:r>
              <a:rPr lang="en-US" altLang="zh-CN" sz="2800" b="1" dirty="0">
                <a:solidFill>
                  <a:srgbClr val="2C394C"/>
                </a:solidFill>
                <a:cs typeface="+mn-ea"/>
              </a:rPr>
              <a:t>Examples-</a:t>
            </a:r>
            <a:r>
              <a:rPr lang="en-US" altLang="zh-CN" sz="2800" b="1" dirty="0" err="1">
                <a:solidFill>
                  <a:srgbClr val="2C394C"/>
                </a:solidFill>
                <a:cs typeface="+mn-ea"/>
              </a:rPr>
              <a:t>TransE</a:t>
            </a:r>
            <a:endParaRPr lang="zh-CN" altLang="en-US" sz="2800" b="1" dirty="0">
              <a:solidFill>
                <a:srgbClr val="2C394C"/>
              </a:solidFill>
              <a:cs typeface="+mn-ea"/>
            </a:endParaRPr>
          </a:p>
        </p:txBody>
      </p:sp>
      <p:graphicFrame>
        <p:nvGraphicFramePr>
          <p:cNvPr id="2" name="对象 1">
            <a:extLst>
              <a:ext uri="{FF2B5EF4-FFF2-40B4-BE49-F238E27FC236}">
                <a16:creationId xmlns:a16="http://schemas.microsoft.com/office/drawing/2014/main" id="{5C9ED211-AC14-4ACE-83C9-036EA9E1D863}"/>
              </a:ext>
            </a:extLst>
          </p:cNvPr>
          <p:cNvGraphicFramePr>
            <a:graphicFrameLocks noChangeAspect="1"/>
          </p:cNvGraphicFramePr>
          <p:nvPr>
            <p:extLst>
              <p:ext uri="{D42A27DB-BD31-4B8C-83A1-F6EECF244321}">
                <p14:modId xmlns:p14="http://schemas.microsoft.com/office/powerpoint/2010/main" val="2421037253"/>
              </p:ext>
            </p:extLst>
          </p:nvPr>
        </p:nvGraphicFramePr>
        <p:xfrm>
          <a:off x="467544" y="918759"/>
          <a:ext cx="2016224" cy="1906735"/>
        </p:xfrm>
        <a:graphic>
          <a:graphicData uri="http://schemas.openxmlformats.org/presentationml/2006/ole">
            <mc:AlternateContent xmlns:mc="http://schemas.openxmlformats.org/markup-compatibility/2006">
              <mc:Choice xmlns:v="urn:schemas-microsoft-com:vml" Requires="v">
                <p:oleObj spid="_x0000_s5206" name="Visio" r:id="rId4" imgW="6553299" imgH="6197571" progId="Visio.Drawing.15">
                  <p:embed/>
                </p:oleObj>
              </mc:Choice>
              <mc:Fallback>
                <p:oleObj name="Visio" r:id="rId4" imgW="6553299" imgH="6197571" progId="Visio.Drawing.15">
                  <p:embed/>
                  <p:pic>
                    <p:nvPicPr>
                      <p:cNvPr id="2" name="对象 1">
                        <a:extLst>
                          <a:ext uri="{FF2B5EF4-FFF2-40B4-BE49-F238E27FC236}">
                            <a16:creationId xmlns:a16="http://schemas.microsoft.com/office/drawing/2014/main" id="{5C9ED211-AC14-4ACE-83C9-036EA9E1D863}"/>
                          </a:ext>
                        </a:extLst>
                      </p:cNvPr>
                      <p:cNvPicPr/>
                      <p:nvPr/>
                    </p:nvPicPr>
                    <p:blipFill>
                      <a:blip r:embed="rId5"/>
                      <a:stretch>
                        <a:fillRect/>
                      </a:stretch>
                    </p:blipFill>
                    <p:spPr>
                      <a:xfrm>
                        <a:off x="467544" y="918759"/>
                        <a:ext cx="2016224" cy="1906735"/>
                      </a:xfrm>
                      <a:prstGeom prst="rect">
                        <a:avLst/>
                      </a:prstGeom>
                    </p:spPr>
                  </p:pic>
                </p:oleObj>
              </mc:Fallback>
            </mc:AlternateContent>
          </a:graphicData>
        </a:graphic>
      </p:graphicFrame>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971AE7F6-EE26-4BF3-9524-4D78EB352931}"/>
                  </a:ext>
                </a:extLst>
              </p:cNvPr>
              <p:cNvSpPr txBox="1"/>
              <p:nvPr/>
            </p:nvSpPr>
            <p:spPr>
              <a:xfrm>
                <a:off x="2483768" y="880856"/>
                <a:ext cx="6264696" cy="4016612"/>
              </a:xfrm>
              <a:prstGeom prst="rect">
                <a:avLst/>
              </a:prstGeom>
              <a:noFill/>
            </p:spPr>
            <p:txBody>
              <a:bodyPr wrap="square" rtlCol="0">
                <a:spAutoFit/>
              </a:bodyPr>
              <a:lstStyle/>
              <a:p>
                <a:pPr marL="536575" lvl="1" indent="-273050" algn="just">
                  <a:lnSpc>
                    <a:spcPct val="120000"/>
                  </a:lnSpc>
                  <a:buFont typeface="Wingdings" panose="05000000000000000000" pitchFamily="2" charset="2"/>
                  <a:buChar char="Ø"/>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学习策略</a:t>
                </a:r>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263525" lvl="1" algn="just">
                  <a:lnSpc>
                    <a:spcPct val="120000"/>
                  </a:lnSpc>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      </a:t>
                </a:r>
                <a14:m>
                  <m:oMath xmlns:m="http://schemas.openxmlformats.org/officeDocument/2006/math">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h</m:t>
                    </m:r>
                  </m:oMath>
                </a14:m>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表示图中三元组的头实体向量，</a:t>
                </a:r>
                <a14:m>
                  <m:oMath xmlns:m="http://schemas.openxmlformats.org/officeDocument/2006/math">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𝑡</m:t>
                    </m:r>
                  </m:oMath>
                </a14:m>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表示尾实体向量，</a:t>
                </a:r>
                <a14:m>
                  <m:oMath xmlns:m="http://schemas.openxmlformats.org/officeDocument/2006/math">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𝑟</m:t>
                    </m:r>
                  </m:oMath>
                </a14:m>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表示关系向量，</a:t>
                </a:r>
                <a:r>
                  <a:rPr lang="en-US" altLang="zh-CN" dirty="0" err="1">
                    <a:solidFill>
                      <a:schemeClr val="tx1">
                        <a:lumMod val="75000"/>
                        <a:lumOff val="25000"/>
                      </a:schemeClr>
                    </a:solidFill>
                    <a:latin typeface="微软雅黑" panose="020B0503020204020204" pitchFamily="34" charset="-122"/>
                    <a:ea typeface="微软雅黑" panose="020B0503020204020204" pitchFamily="34" charset="-122"/>
                  </a:rPr>
                  <a:t>TransE</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模型目标就是让</a:t>
                </a:r>
                <a14:m>
                  <m:oMath xmlns:m="http://schemas.openxmlformats.org/officeDocument/2006/math">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𝑡</m:t>
                    </m:r>
                  </m:oMath>
                </a14:m>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a:t>
                </a:r>
                <a14:m>
                  <m:oMath xmlns:m="http://schemas.openxmlformats.org/officeDocument/2006/math">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h</m:t>
                    </m:r>
                  </m:oMath>
                </a14:m>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尽可能等于</a:t>
                </a:r>
                <a14:m>
                  <m:oMath xmlns:m="http://schemas.openxmlformats.org/officeDocument/2006/math">
                    <m:r>
                      <a:rPr lang="en-US" altLang="zh-CN" i="1">
                        <a:solidFill>
                          <a:schemeClr val="tx1">
                            <a:lumMod val="75000"/>
                            <a:lumOff val="25000"/>
                          </a:schemeClr>
                        </a:solidFill>
                        <a:latin typeface="Cambria Math" panose="02040503050406030204" pitchFamily="18" charset="0"/>
                        <a:ea typeface="微软雅黑" panose="020B0503020204020204" pitchFamily="34" charset="-122"/>
                      </a:rPr>
                      <m:t>𝑟</m:t>
                    </m:r>
                  </m:oMath>
                </a14:m>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536575" lvl="1" indent="-273050" algn="just">
                  <a:lnSpc>
                    <a:spcPct val="120000"/>
                  </a:lnSpc>
                  <a:buFont typeface="Wingdings" panose="05000000000000000000" pitchFamily="2" charset="2"/>
                  <a:buChar char="Ø"/>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评分函数</a:t>
                </a:r>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263525" lvl="1" algn="ctr">
                  <a:lnSpc>
                    <a:spcPct val="120000"/>
                  </a:lnSpc>
                </a:pPr>
                <a:r>
                  <a:rPr lang="en-US" altLang="zh-CN" dirty="0">
                    <a:solidFill>
                      <a:schemeClr val="tx1">
                        <a:lumMod val="75000"/>
                        <a:lumOff val="25000"/>
                      </a:schemeClr>
                    </a:solidFill>
                  </a:rPr>
                  <a:t> </a:t>
                </a:r>
                <a14:m>
                  <m:oMath xmlns:m="http://schemas.openxmlformats.org/officeDocument/2006/math">
                    <m:sSub>
                      <m:sSubPr>
                        <m:ctrlPr>
                          <a:rPr lang="en-US" altLang="zh-CN" i="1" dirty="0" smtClean="0">
                            <a:solidFill>
                              <a:schemeClr val="tx1">
                                <a:lumMod val="75000"/>
                                <a:lumOff val="25000"/>
                              </a:schemeClr>
                            </a:solidFill>
                            <a:latin typeface="Cambria Math" panose="02040503050406030204" pitchFamily="18" charset="0"/>
                          </a:rPr>
                        </m:ctrlPr>
                      </m:sSubPr>
                      <m:e>
                        <m:r>
                          <a:rPr lang="en-US" altLang="zh-CN" i="1" dirty="0">
                            <a:solidFill>
                              <a:schemeClr val="tx1">
                                <a:lumMod val="75000"/>
                                <a:lumOff val="25000"/>
                              </a:schemeClr>
                            </a:solidFill>
                            <a:latin typeface="Cambria Math" panose="02040503050406030204" pitchFamily="18" charset="0"/>
                          </a:rPr>
                          <m:t>𝑓</m:t>
                        </m:r>
                      </m:e>
                      <m:sub>
                        <m:r>
                          <a:rPr lang="en-US" altLang="zh-CN" i="1" dirty="0">
                            <a:solidFill>
                              <a:schemeClr val="tx1">
                                <a:lumMod val="75000"/>
                                <a:lumOff val="25000"/>
                              </a:schemeClr>
                            </a:solidFill>
                            <a:latin typeface="Cambria Math" panose="02040503050406030204" pitchFamily="18" charset="0"/>
                          </a:rPr>
                          <m:t>𝑟</m:t>
                        </m:r>
                      </m:sub>
                    </m:sSub>
                    <m:d>
                      <m:dPr>
                        <m:ctrlPr>
                          <a:rPr lang="en-US" altLang="zh-CN" i="1" dirty="0">
                            <a:solidFill>
                              <a:schemeClr val="tx1">
                                <a:lumMod val="75000"/>
                                <a:lumOff val="25000"/>
                              </a:schemeClr>
                            </a:solidFill>
                            <a:latin typeface="Cambria Math" panose="02040503050406030204" pitchFamily="18" charset="0"/>
                          </a:rPr>
                        </m:ctrlPr>
                      </m:dPr>
                      <m:e>
                        <m:r>
                          <a:rPr lang="en-US" altLang="zh-CN" i="1" dirty="0">
                            <a:solidFill>
                              <a:schemeClr val="tx1">
                                <a:lumMod val="75000"/>
                                <a:lumOff val="25000"/>
                              </a:schemeClr>
                            </a:solidFill>
                            <a:latin typeface="Cambria Math" panose="02040503050406030204" pitchFamily="18" charset="0"/>
                          </a:rPr>
                          <m:t>h</m:t>
                        </m:r>
                        <m:r>
                          <a:rPr lang="en-US" altLang="zh-CN" i="0" dirty="0">
                            <a:solidFill>
                              <a:schemeClr val="tx1">
                                <a:lumMod val="75000"/>
                                <a:lumOff val="25000"/>
                              </a:schemeClr>
                            </a:solidFill>
                            <a:latin typeface="Cambria Math" panose="02040503050406030204" pitchFamily="18" charset="0"/>
                          </a:rPr>
                          <m:t>,</m:t>
                        </m:r>
                        <m:r>
                          <a:rPr lang="en-US" altLang="zh-CN" i="1" dirty="0">
                            <a:solidFill>
                              <a:schemeClr val="tx1">
                                <a:lumMod val="75000"/>
                                <a:lumOff val="25000"/>
                              </a:schemeClr>
                            </a:solidFill>
                            <a:latin typeface="Cambria Math" panose="02040503050406030204" pitchFamily="18" charset="0"/>
                          </a:rPr>
                          <m:t>𝑡</m:t>
                        </m:r>
                      </m:e>
                    </m:d>
                    <m:r>
                      <a:rPr lang="en-US" altLang="zh-CN" i="0" dirty="0">
                        <a:solidFill>
                          <a:schemeClr val="tx1">
                            <a:lumMod val="75000"/>
                            <a:lumOff val="25000"/>
                          </a:schemeClr>
                        </a:solidFill>
                        <a:latin typeface="Cambria Math" panose="02040503050406030204" pitchFamily="18" charset="0"/>
                      </a:rPr>
                      <m:t>=</m:t>
                    </m:r>
                    <m:sSub>
                      <m:sSubPr>
                        <m:ctrlPr>
                          <a:rPr lang="en-US" altLang="zh-CN" i="1" dirty="0" smtClean="0">
                            <a:solidFill>
                              <a:schemeClr val="tx1">
                                <a:lumMod val="75000"/>
                                <a:lumOff val="25000"/>
                              </a:schemeClr>
                            </a:solidFill>
                            <a:latin typeface="Cambria Math" panose="02040503050406030204" pitchFamily="18" charset="0"/>
                          </a:rPr>
                        </m:ctrlPr>
                      </m:sSubPr>
                      <m:e>
                        <m:d>
                          <m:dPr>
                            <m:begChr m:val="‖"/>
                            <m:endChr m:val="‖"/>
                            <m:ctrlPr>
                              <a:rPr lang="en-US" altLang="zh-CN" i="1" dirty="0">
                                <a:solidFill>
                                  <a:schemeClr val="tx1">
                                    <a:lumMod val="75000"/>
                                    <a:lumOff val="25000"/>
                                  </a:schemeClr>
                                </a:solidFill>
                                <a:latin typeface="Cambria Math" panose="02040503050406030204" pitchFamily="18" charset="0"/>
                              </a:rPr>
                            </m:ctrlPr>
                          </m:dPr>
                          <m:e>
                            <m:r>
                              <a:rPr lang="en-US" altLang="zh-CN" i="1" dirty="0">
                                <a:solidFill>
                                  <a:schemeClr val="tx1">
                                    <a:lumMod val="75000"/>
                                    <a:lumOff val="25000"/>
                                  </a:schemeClr>
                                </a:solidFill>
                                <a:latin typeface="Cambria Math" panose="02040503050406030204" pitchFamily="18" charset="0"/>
                              </a:rPr>
                              <m:t>h</m:t>
                            </m:r>
                            <m:r>
                              <a:rPr lang="en-US" altLang="zh-CN" i="0" dirty="0">
                                <a:solidFill>
                                  <a:schemeClr val="tx1">
                                    <a:lumMod val="75000"/>
                                    <a:lumOff val="25000"/>
                                  </a:schemeClr>
                                </a:solidFill>
                                <a:latin typeface="Cambria Math" panose="02040503050406030204" pitchFamily="18" charset="0"/>
                              </a:rPr>
                              <m:t>+</m:t>
                            </m:r>
                            <m:r>
                              <a:rPr lang="en-US" altLang="zh-CN" i="1" dirty="0">
                                <a:solidFill>
                                  <a:schemeClr val="tx1">
                                    <a:lumMod val="75000"/>
                                    <a:lumOff val="25000"/>
                                  </a:schemeClr>
                                </a:solidFill>
                                <a:latin typeface="Cambria Math" panose="02040503050406030204" pitchFamily="18" charset="0"/>
                              </a:rPr>
                              <m:t>𝑟</m:t>
                            </m:r>
                            <m:r>
                              <a:rPr lang="en-US" altLang="zh-CN" i="0" dirty="0">
                                <a:solidFill>
                                  <a:schemeClr val="tx1">
                                    <a:lumMod val="75000"/>
                                    <a:lumOff val="25000"/>
                                  </a:schemeClr>
                                </a:solidFill>
                                <a:latin typeface="Cambria Math" panose="02040503050406030204" pitchFamily="18" charset="0"/>
                              </a:rPr>
                              <m:t>−</m:t>
                            </m:r>
                            <m:r>
                              <a:rPr lang="en-US" altLang="zh-CN" i="1" dirty="0">
                                <a:solidFill>
                                  <a:schemeClr val="tx1">
                                    <a:lumMod val="75000"/>
                                    <a:lumOff val="25000"/>
                                  </a:schemeClr>
                                </a:solidFill>
                                <a:latin typeface="Cambria Math" panose="02040503050406030204" pitchFamily="18" charset="0"/>
                              </a:rPr>
                              <m:t>𝑡</m:t>
                            </m:r>
                          </m:e>
                        </m:d>
                      </m:e>
                      <m:sub>
                        <m:sSub>
                          <m:sSubPr>
                            <m:ctrlPr>
                              <a:rPr lang="en-US" altLang="zh-CN" i="1" dirty="0">
                                <a:solidFill>
                                  <a:schemeClr val="tx1">
                                    <a:lumMod val="75000"/>
                                    <a:lumOff val="25000"/>
                                  </a:schemeClr>
                                </a:solidFill>
                                <a:latin typeface="Cambria Math" panose="02040503050406030204" pitchFamily="18" charset="0"/>
                              </a:rPr>
                            </m:ctrlPr>
                          </m:sSubPr>
                          <m:e>
                            <m:r>
                              <a:rPr lang="en-US" altLang="zh-CN" i="1" dirty="0">
                                <a:solidFill>
                                  <a:schemeClr val="tx1">
                                    <a:lumMod val="75000"/>
                                    <a:lumOff val="25000"/>
                                  </a:schemeClr>
                                </a:solidFill>
                                <a:latin typeface="Cambria Math" panose="02040503050406030204" pitchFamily="18" charset="0"/>
                              </a:rPr>
                              <m:t>𝐿</m:t>
                            </m:r>
                          </m:e>
                          <m:sub>
                            <m:r>
                              <a:rPr lang="en-US" altLang="zh-CN" i="0" dirty="0">
                                <a:solidFill>
                                  <a:schemeClr val="tx1">
                                    <a:lumMod val="75000"/>
                                    <a:lumOff val="25000"/>
                                  </a:schemeClr>
                                </a:solidFill>
                                <a:latin typeface="Cambria Math" panose="02040503050406030204" pitchFamily="18" charset="0"/>
                              </a:rPr>
                              <m:t>1</m:t>
                            </m:r>
                          </m:sub>
                        </m:sSub>
                        <m:r>
                          <a:rPr lang="en-US" altLang="zh-CN" i="1" dirty="0" smtClean="0">
                            <a:solidFill>
                              <a:schemeClr val="tx1">
                                <a:lumMod val="75000"/>
                                <a:lumOff val="25000"/>
                              </a:schemeClr>
                            </a:solidFill>
                            <a:latin typeface="Cambria Math" panose="02040503050406030204" pitchFamily="18" charset="0"/>
                          </a:rPr>
                          <m:t>/</m:t>
                        </m:r>
                        <m:r>
                          <a:rPr lang="en-US" altLang="zh-CN" b="0" i="1" dirty="0" smtClean="0">
                            <a:solidFill>
                              <a:schemeClr val="tx1">
                                <a:lumMod val="75000"/>
                                <a:lumOff val="25000"/>
                              </a:schemeClr>
                            </a:solidFill>
                            <a:latin typeface="Cambria Math" panose="02040503050406030204" pitchFamily="18" charset="0"/>
                          </a:rPr>
                          <m:t>𝐿</m:t>
                        </m:r>
                        <m:r>
                          <a:rPr lang="en-US" altLang="zh-CN" b="0" i="1" dirty="0" smtClean="0">
                            <a:solidFill>
                              <a:schemeClr val="tx1">
                                <a:lumMod val="75000"/>
                                <a:lumOff val="25000"/>
                              </a:schemeClr>
                            </a:solidFill>
                            <a:latin typeface="Cambria Math" panose="02040503050406030204" pitchFamily="18" charset="0"/>
                          </a:rPr>
                          <m:t>2</m:t>
                        </m:r>
                      </m:sub>
                    </m:sSub>
                  </m:oMath>
                </a14:m>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536575" lvl="1" indent="-273050" algn="just">
                  <a:lnSpc>
                    <a:spcPct val="120000"/>
                  </a:lnSpc>
                  <a:buFont typeface="Wingdings" panose="05000000000000000000" pitchFamily="2" charset="2"/>
                  <a:buChar char="Ø"/>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损失函数</a:t>
                </a:r>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263525" lvl="1" algn="just">
                  <a:lnSpc>
                    <a:spcPct val="120000"/>
                  </a:lnSpc>
                </a:pPr>
                <a14:m>
                  <m:oMathPara xmlns:m="http://schemas.openxmlformats.org/officeDocument/2006/math">
                    <m:oMathParaPr>
                      <m:jc m:val="centerGroup"/>
                    </m:oMathParaPr>
                    <m:oMath xmlns:m="http://schemas.openxmlformats.org/officeDocument/2006/math">
                      <m:r>
                        <a:rPr lang="en-US" altLang="zh-CN">
                          <a:solidFill>
                            <a:schemeClr val="tx1">
                              <a:lumMod val="75000"/>
                              <a:lumOff val="25000"/>
                            </a:schemeClr>
                          </a:solidFill>
                          <a:latin typeface="Cambria Math" panose="02040503050406030204" pitchFamily="18" charset="0"/>
                          <a:ea typeface="微软雅黑" panose="020B0503020204020204" pitchFamily="34" charset="-122"/>
                        </a:rPr>
                        <m:t> </m:t>
                      </m:r>
                      <m:r>
                        <m:rPr>
                          <m:sty m:val="p"/>
                        </m:rPr>
                        <a:rPr lang="en-US" altLang="zh-CN" b="0" i="0" smtClean="0">
                          <a:solidFill>
                            <a:schemeClr val="tx1">
                              <a:lumMod val="75000"/>
                              <a:lumOff val="25000"/>
                            </a:schemeClr>
                          </a:solidFill>
                          <a:latin typeface="Cambria Math" panose="02040503050406030204" pitchFamily="18" charset="0"/>
                          <a:ea typeface="微软雅黑" panose="020B0503020204020204" pitchFamily="34" charset="-122"/>
                        </a:rPr>
                        <m:t>L</m:t>
                      </m:r>
                      <m:r>
                        <a:rPr lang="en-US" altLang="zh-CN" b="0" i="0" smtClean="0">
                          <a:solidFill>
                            <a:schemeClr val="tx1">
                              <a:lumMod val="75000"/>
                              <a:lumOff val="25000"/>
                            </a:schemeClr>
                          </a:solidFill>
                          <a:latin typeface="Cambria Math" panose="02040503050406030204" pitchFamily="18" charset="0"/>
                          <a:ea typeface="微软雅黑" panose="020B0503020204020204" pitchFamily="34" charset="-122"/>
                        </a:rPr>
                        <m:t>=</m:t>
                      </m:r>
                      <m:nary>
                        <m:naryPr>
                          <m:chr m:val="∑"/>
                          <m:supHide m:val="on"/>
                          <m:ctrl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ctrlPr>
                        </m:naryPr>
                        <m:sub>
                          <m:d>
                            <m:dPr>
                              <m:ctrl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ctrlPr>
                            </m:dPr>
                            <m:e>
                              <m:r>
                                <m:rPr>
                                  <m:brk m:alnAt="7"/>
                                </m:r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h</m:t>
                              </m:r>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𝑟</m:t>
                              </m:r>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𝑡</m:t>
                              </m:r>
                            </m:e>
                          </m:d>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r>
                            <m:rPr>
                              <m:sty m:val="p"/>
                            </m:rPr>
                            <a:rPr lang="en-US" altLang="zh-CN" b="0" i="0" smtClean="0">
                              <a:solidFill>
                                <a:schemeClr val="tx1">
                                  <a:lumMod val="75000"/>
                                  <a:lumOff val="25000"/>
                                </a:schemeClr>
                              </a:solidFill>
                              <a:latin typeface="Cambria Math" panose="02040503050406030204" pitchFamily="18" charset="0"/>
                              <a:ea typeface="微软雅黑" panose="020B0503020204020204" pitchFamily="34" charset="-122"/>
                            </a:rPr>
                            <m:t>Δ</m:t>
                          </m:r>
                        </m:sub>
                        <m:sup/>
                        <m:e>
                          <m:nary>
                            <m:naryPr>
                              <m:chr m:val="∑"/>
                              <m:supHide m:val="on"/>
                              <m:ctrl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ctrlPr>
                            </m:naryPr>
                            <m:sub>
                              <m:r>
                                <m:rPr>
                                  <m:brk m:alnAt="7"/>
                                </m:r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ctrlPr>
                                </m:sSubSupPr>
                                <m:e>
                                  <m:r>
                                    <m:rPr>
                                      <m:brk m:alnAt="7"/>
                                    </m:r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h</m:t>
                                  </m:r>
                                </m:e>
                                <m:sub/>
                                <m:sup>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sup>
                              </m:sSubSup>
                              <m:r>
                                <m:rPr>
                                  <m:brk m:alnAt="7"/>
                                </m:r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ctrlPr>
                                </m:sSubSupPr>
                                <m:e>
                                  <m:r>
                                    <m:rPr>
                                      <m:brk m:alnAt="7"/>
                                    </m:r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𝑟</m:t>
                                  </m:r>
                                </m:e>
                                <m:sub/>
                                <m:sup>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sup>
                              </m:sSubSup>
                              <m:r>
                                <m:rPr>
                                  <m:brk m:alnAt="7"/>
                                </m:r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ctrlPr>
                                </m:sSubSupPr>
                                <m:e>
                                  <m:r>
                                    <m:rPr>
                                      <m:brk m:alnAt="7"/>
                                    </m:r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𝑡</m:t>
                                  </m:r>
                                </m:e>
                                <m:sub/>
                                <m:sup>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sup>
                              </m:sSubSup>
                              <m:r>
                                <m:rPr>
                                  <m:brk m:alnAt="7"/>
                                </m:r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sSubSup>
                                <m:sSubSupPr>
                                  <m:ctrl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ctrlPr>
                                </m:sSubSupPr>
                                <m:e>
                                  <m:r>
                                    <m:rPr>
                                      <m:sty m:val="p"/>
                                      <m:brk m:alnAt="7"/>
                                    </m:rPr>
                                    <a:rPr lang="en-US" altLang="zh-CN" b="0" i="0" smtClean="0">
                                      <a:solidFill>
                                        <a:schemeClr val="tx1">
                                          <a:lumMod val="75000"/>
                                          <a:lumOff val="25000"/>
                                        </a:schemeClr>
                                      </a:solidFill>
                                      <a:latin typeface="Cambria Math" panose="02040503050406030204" pitchFamily="18" charset="0"/>
                                      <a:ea typeface="微软雅黑" panose="020B0503020204020204" pitchFamily="34" charset="-122"/>
                                    </a:rPr>
                                    <m:t>Δ</m:t>
                                  </m:r>
                                </m:e>
                                <m:sub/>
                                <m:sup>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sup>
                              </m:sSubSup>
                              <m:r>
                                <m:rPr>
                                  <m:brk m:alnAt="7"/>
                                </m:r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sub>
                            <m:sup/>
                            <m:e>
                              <m:r>
                                <m:rPr>
                                  <m:sty m:val="p"/>
                                </m:rPr>
                                <a:rPr lang="en-US" altLang="zh-CN" b="0" i="0" smtClean="0">
                                  <a:solidFill>
                                    <a:schemeClr val="tx1">
                                      <a:lumMod val="75000"/>
                                      <a:lumOff val="25000"/>
                                    </a:schemeClr>
                                  </a:solidFill>
                                  <a:latin typeface="Cambria Math" panose="02040503050406030204" pitchFamily="18" charset="0"/>
                                  <a:ea typeface="微软雅黑" panose="020B0503020204020204" pitchFamily="34" charset="-122"/>
                                </a:rPr>
                                <m:t>max</m:t>
                              </m:r>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sSub>
                                <m:sSubPr>
                                  <m:ctrlPr>
                                    <a:rPr lang="en-US" altLang="zh-CN" i="1" dirty="0">
                                      <a:solidFill>
                                        <a:schemeClr val="tx1">
                                          <a:lumMod val="75000"/>
                                          <a:lumOff val="25000"/>
                                        </a:schemeClr>
                                      </a:solidFill>
                                      <a:latin typeface="Cambria Math" panose="02040503050406030204" pitchFamily="18" charset="0"/>
                                    </a:rPr>
                                  </m:ctrlPr>
                                </m:sSubPr>
                                <m:e>
                                  <m:r>
                                    <a:rPr lang="en-US" altLang="zh-CN" i="1" dirty="0">
                                      <a:solidFill>
                                        <a:schemeClr val="tx1">
                                          <a:lumMod val="75000"/>
                                          <a:lumOff val="25000"/>
                                        </a:schemeClr>
                                      </a:solidFill>
                                      <a:latin typeface="Cambria Math" panose="02040503050406030204" pitchFamily="18" charset="0"/>
                                    </a:rPr>
                                    <m:t>𝑓</m:t>
                                  </m:r>
                                </m:e>
                                <m:sub>
                                  <m:r>
                                    <a:rPr lang="en-US" altLang="zh-CN" i="1" dirty="0">
                                      <a:solidFill>
                                        <a:schemeClr val="tx1">
                                          <a:lumMod val="75000"/>
                                          <a:lumOff val="25000"/>
                                        </a:schemeClr>
                                      </a:solidFill>
                                      <a:latin typeface="Cambria Math" panose="02040503050406030204" pitchFamily="18" charset="0"/>
                                    </a:rPr>
                                    <m:t>𝑟</m:t>
                                  </m:r>
                                </m:sub>
                              </m:sSub>
                              <m:d>
                                <m:dPr>
                                  <m:ctrlPr>
                                    <a:rPr lang="en-US" altLang="zh-CN" i="1" dirty="0">
                                      <a:solidFill>
                                        <a:schemeClr val="tx1">
                                          <a:lumMod val="75000"/>
                                          <a:lumOff val="25000"/>
                                        </a:schemeClr>
                                      </a:solidFill>
                                      <a:latin typeface="Cambria Math" panose="02040503050406030204" pitchFamily="18" charset="0"/>
                                    </a:rPr>
                                  </m:ctrlPr>
                                </m:dPr>
                                <m:e>
                                  <m:r>
                                    <a:rPr lang="en-US" altLang="zh-CN" i="1" dirty="0">
                                      <a:solidFill>
                                        <a:schemeClr val="tx1">
                                          <a:lumMod val="75000"/>
                                          <a:lumOff val="25000"/>
                                        </a:schemeClr>
                                      </a:solidFill>
                                      <a:latin typeface="Cambria Math" panose="02040503050406030204" pitchFamily="18" charset="0"/>
                                    </a:rPr>
                                    <m:t>h</m:t>
                                  </m:r>
                                  <m:r>
                                    <a:rPr lang="en-US" altLang="zh-CN" dirty="0">
                                      <a:solidFill>
                                        <a:schemeClr val="tx1">
                                          <a:lumMod val="75000"/>
                                          <a:lumOff val="25000"/>
                                        </a:schemeClr>
                                      </a:solidFill>
                                      <a:latin typeface="Cambria Math" panose="02040503050406030204" pitchFamily="18" charset="0"/>
                                    </a:rPr>
                                    <m:t>,</m:t>
                                  </m:r>
                                  <m:r>
                                    <a:rPr lang="en-US" altLang="zh-CN" i="1" dirty="0">
                                      <a:solidFill>
                                        <a:schemeClr val="tx1">
                                          <a:lumMod val="75000"/>
                                          <a:lumOff val="25000"/>
                                        </a:schemeClr>
                                      </a:solidFill>
                                      <a:latin typeface="Cambria Math" panose="02040503050406030204" pitchFamily="18" charset="0"/>
                                    </a:rPr>
                                    <m:t>𝑡</m:t>
                                  </m:r>
                                </m:e>
                              </m:d>
                              <m:r>
                                <a:rPr lang="en-US" altLang="zh-CN" b="0" i="1" dirty="0" smtClean="0">
                                  <a:solidFill>
                                    <a:schemeClr val="tx1">
                                      <a:lumMod val="75000"/>
                                      <a:lumOff val="25000"/>
                                    </a:schemeClr>
                                  </a:solidFill>
                                  <a:latin typeface="Cambria Math" panose="02040503050406030204" pitchFamily="18" charset="0"/>
                                </a:rPr>
                                <m:t>+</m:t>
                              </m:r>
                              <m:r>
                                <a:rPr lang="en-US" altLang="zh-CN" b="0" i="1" dirty="0" smtClean="0">
                                  <a:solidFill>
                                    <a:schemeClr val="tx1">
                                      <a:lumMod val="75000"/>
                                      <a:lumOff val="25000"/>
                                    </a:schemeClr>
                                  </a:solidFill>
                                  <a:latin typeface="Cambria Math" panose="02040503050406030204" pitchFamily="18" charset="0"/>
                                </a:rPr>
                                <m:t>𝛾</m:t>
                              </m:r>
                              <m:r>
                                <a:rPr lang="en-US" altLang="zh-CN" b="0" i="1" dirty="0" smtClean="0">
                                  <a:solidFill>
                                    <a:schemeClr val="tx1">
                                      <a:lumMod val="75000"/>
                                      <a:lumOff val="25000"/>
                                    </a:schemeClr>
                                  </a:solidFill>
                                  <a:latin typeface="Cambria Math" panose="02040503050406030204" pitchFamily="18" charset="0"/>
                                </a:rPr>
                                <m:t>−</m:t>
                              </m:r>
                              <m:sSub>
                                <m:sSubPr>
                                  <m:ctrlPr>
                                    <a:rPr lang="en-US" altLang="zh-CN" i="1" dirty="0">
                                      <a:solidFill>
                                        <a:schemeClr val="tx1">
                                          <a:lumMod val="75000"/>
                                          <a:lumOff val="25000"/>
                                        </a:schemeClr>
                                      </a:solidFill>
                                      <a:latin typeface="Cambria Math" panose="02040503050406030204" pitchFamily="18" charset="0"/>
                                    </a:rPr>
                                  </m:ctrlPr>
                                </m:sSubPr>
                                <m:e>
                                  <m:r>
                                    <a:rPr lang="en-US" altLang="zh-CN" i="1" dirty="0">
                                      <a:solidFill>
                                        <a:schemeClr val="tx1">
                                          <a:lumMod val="75000"/>
                                          <a:lumOff val="25000"/>
                                        </a:schemeClr>
                                      </a:solidFill>
                                      <a:latin typeface="Cambria Math" panose="02040503050406030204" pitchFamily="18" charset="0"/>
                                    </a:rPr>
                                    <m:t>𝑓</m:t>
                                  </m:r>
                                </m:e>
                                <m:sub>
                                  <m:sSubSup>
                                    <m:sSubSupPr>
                                      <m:ctrlPr>
                                        <a:rPr lang="en-US" altLang="zh-CN" b="0" i="1" dirty="0" smtClean="0">
                                          <a:solidFill>
                                            <a:schemeClr val="tx1">
                                              <a:lumMod val="75000"/>
                                              <a:lumOff val="25000"/>
                                            </a:schemeClr>
                                          </a:solidFill>
                                          <a:latin typeface="Cambria Math" panose="02040503050406030204" pitchFamily="18" charset="0"/>
                                        </a:rPr>
                                      </m:ctrlPr>
                                    </m:sSubSupPr>
                                    <m:e>
                                      <m:r>
                                        <a:rPr lang="en-US" altLang="zh-CN" b="0" i="1" dirty="0" smtClean="0">
                                          <a:solidFill>
                                            <a:schemeClr val="tx1">
                                              <a:lumMod val="75000"/>
                                              <a:lumOff val="25000"/>
                                            </a:schemeClr>
                                          </a:solidFill>
                                          <a:latin typeface="Cambria Math" panose="02040503050406030204" pitchFamily="18" charset="0"/>
                                        </a:rPr>
                                        <m:t>𝑟</m:t>
                                      </m:r>
                                    </m:e>
                                    <m:sub/>
                                    <m:sup>
                                      <m:r>
                                        <a:rPr lang="en-US" altLang="zh-CN" b="0" i="1" dirty="0" smtClean="0">
                                          <a:solidFill>
                                            <a:schemeClr val="tx1">
                                              <a:lumMod val="75000"/>
                                              <a:lumOff val="25000"/>
                                            </a:schemeClr>
                                          </a:solidFill>
                                          <a:latin typeface="Cambria Math" panose="02040503050406030204" pitchFamily="18" charset="0"/>
                                        </a:rPr>
                                        <m:t>′</m:t>
                                      </m:r>
                                    </m:sup>
                                  </m:sSubSup>
                                </m:sub>
                              </m:sSub>
                              <m:d>
                                <m:dPr>
                                  <m:ctrlPr>
                                    <a:rPr lang="en-US" altLang="zh-CN" i="1" dirty="0">
                                      <a:solidFill>
                                        <a:schemeClr val="tx1">
                                          <a:lumMod val="75000"/>
                                          <a:lumOff val="25000"/>
                                        </a:schemeClr>
                                      </a:solidFill>
                                      <a:latin typeface="Cambria Math" panose="02040503050406030204" pitchFamily="18" charset="0"/>
                                    </a:rPr>
                                  </m:ctrlPr>
                                </m:dPr>
                                <m:e>
                                  <m:sSubSup>
                                    <m:sSubSupPr>
                                      <m:ctrlPr>
                                        <a:rPr lang="en-US" altLang="zh-CN" b="0" i="1" dirty="0" smtClean="0">
                                          <a:solidFill>
                                            <a:schemeClr val="tx1">
                                              <a:lumMod val="75000"/>
                                              <a:lumOff val="25000"/>
                                            </a:schemeClr>
                                          </a:solidFill>
                                          <a:latin typeface="Cambria Math" panose="02040503050406030204" pitchFamily="18" charset="0"/>
                                        </a:rPr>
                                      </m:ctrlPr>
                                    </m:sSubSupPr>
                                    <m:e>
                                      <m:r>
                                        <a:rPr lang="en-US" altLang="zh-CN" b="0" i="1" dirty="0" smtClean="0">
                                          <a:solidFill>
                                            <a:schemeClr val="tx1">
                                              <a:lumMod val="75000"/>
                                              <a:lumOff val="25000"/>
                                            </a:schemeClr>
                                          </a:solidFill>
                                          <a:latin typeface="Cambria Math" panose="02040503050406030204" pitchFamily="18" charset="0"/>
                                        </a:rPr>
                                        <m:t>h</m:t>
                                      </m:r>
                                    </m:e>
                                    <m:sub/>
                                    <m:sup>
                                      <m:r>
                                        <a:rPr lang="en-US" altLang="zh-CN" b="0" i="1" dirty="0" smtClean="0">
                                          <a:solidFill>
                                            <a:schemeClr val="tx1">
                                              <a:lumMod val="75000"/>
                                              <a:lumOff val="25000"/>
                                            </a:schemeClr>
                                          </a:solidFill>
                                          <a:latin typeface="Cambria Math" panose="02040503050406030204" pitchFamily="18" charset="0"/>
                                        </a:rPr>
                                        <m:t>′</m:t>
                                      </m:r>
                                    </m:sup>
                                  </m:sSubSup>
                                  <m:r>
                                    <a:rPr lang="en-US" altLang="zh-CN" dirty="0">
                                      <a:solidFill>
                                        <a:schemeClr val="tx1">
                                          <a:lumMod val="75000"/>
                                          <a:lumOff val="25000"/>
                                        </a:schemeClr>
                                      </a:solidFill>
                                      <a:latin typeface="Cambria Math" panose="02040503050406030204" pitchFamily="18" charset="0"/>
                                    </a:rPr>
                                    <m:t>,</m:t>
                                  </m:r>
                                  <m:sSubSup>
                                    <m:sSubSupPr>
                                      <m:ctrlPr>
                                        <a:rPr lang="en-US" altLang="zh-CN" b="0" i="1" dirty="0" smtClean="0">
                                          <a:solidFill>
                                            <a:schemeClr val="tx1">
                                              <a:lumMod val="75000"/>
                                              <a:lumOff val="25000"/>
                                            </a:schemeClr>
                                          </a:solidFill>
                                          <a:latin typeface="Cambria Math" panose="02040503050406030204" pitchFamily="18" charset="0"/>
                                        </a:rPr>
                                      </m:ctrlPr>
                                    </m:sSubSupPr>
                                    <m:e>
                                      <m:r>
                                        <a:rPr lang="en-US" altLang="zh-CN" b="0" i="1" dirty="0" smtClean="0">
                                          <a:solidFill>
                                            <a:schemeClr val="tx1">
                                              <a:lumMod val="75000"/>
                                              <a:lumOff val="25000"/>
                                            </a:schemeClr>
                                          </a:solidFill>
                                          <a:latin typeface="Cambria Math" panose="02040503050406030204" pitchFamily="18" charset="0"/>
                                        </a:rPr>
                                        <m:t>𝑡</m:t>
                                      </m:r>
                                    </m:e>
                                    <m:sub/>
                                    <m:sup>
                                      <m:r>
                                        <a:rPr lang="en-US" altLang="zh-CN" b="0" i="1" dirty="0" smtClean="0">
                                          <a:solidFill>
                                            <a:schemeClr val="tx1">
                                              <a:lumMod val="75000"/>
                                              <a:lumOff val="25000"/>
                                            </a:schemeClr>
                                          </a:solidFill>
                                          <a:latin typeface="Cambria Math" panose="02040503050406030204" pitchFamily="18" charset="0"/>
                                        </a:rPr>
                                        <m:t>′</m:t>
                                      </m:r>
                                    </m:sup>
                                  </m:sSubSup>
                                </m:e>
                              </m:d>
                              <m:r>
                                <a:rPr lang="en-US" altLang="zh-CN" b="0" i="1" dirty="0" smtClean="0">
                                  <a:solidFill>
                                    <a:schemeClr val="tx1">
                                      <a:lumMod val="75000"/>
                                      <a:lumOff val="25000"/>
                                    </a:schemeClr>
                                  </a:solidFill>
                                  <a:latin typeface="Cambria Math" panose="02040503050406030204" pitchFamily="18" charset="0"/>
                                </a:rPr>
                                <m:t>, 0</m:t>
                              </m:r>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e>
                          </m:nary>
                        </m:e>
                      </m:nary>
                    </m:oMath>
                  </m:oMathPara>
                </a14:m>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536575" lvl="1" indent="-273050" algn="just">
                  <a:lnSpc>
                    <a:spcPct val="120000"/>
                  </a:lnSpc>
                  <a:buFont typeface="Wingdings" panose="05000000000000000000" pitchFamily="2" charset="2"/>
                  <a:buChar char="Ø"/>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负采样</a:t>
                </a:r>
                <a:endParaRPr lang="en-US"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263525" lvl="1" algn="just">
                  <a:lnSpc>
                    <a:spcPct val="120000"/>
                  </a:lnSpc>
                </a:pPr>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将正确三元组的头实体或尾实体替换为其他实体，构成负例集合</a:t>
                </a:r>
                <a14:m>
                  <m:oMath xmlns:m="http://schemas.openxmlformats.org/officeDocument/2006/math">
                    <m:sSubSup>
                      <m:sSubSupPr>
                        <m:ctrlP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ctrlPr>
                      </m:sSubSupPr>
                      <m:e>
                        <m:r>
                          <m:rPr>
                            <m:sty m:val="p"/>
                          </m:rPr>
                          <a:rPr lang="en-US" altLang="zh-CN" b="0" i="0" smtClean="0">
                            <a:solidFill>
                              <a:schemeClr val="tx1">
                                <a:lumMod val="75000"/>
                                <a:lumOff val="25000"/>
                              </a:schemeClr>
                            </a:solidFill>
                            <a:latin typeface="Cambria Math" panose="02040503050406030204" pitchFamily="18" charset="0"/>
                            <a:ea typeface="微软雅黑" panose="020B0503020204020204" pitchFamily="34" charset="-122"/>
                          </a:rPr>
                          <m:t>Δ</m:t>
                        </m:r>
                      </m:e>
                      <m:sub/>
                      <m:sup>
                        <m:r>
                          <a:rPr lang="en-US" altLang="zh-CN" b="0" i="1" smtClean="0">
                            <a:solidFill>
                              <a:schemeClr val="tx1">
                                <a:lumMod val="75000"/>
                                <a:lumOff val="25000"/>
                              </a:schemeClr>
                            </a:solidFill>
                            <a:latin typeface="Cambria Math" panose="02040503050406030204" pitchFamily="18" charset="0"/>
                            <a:ea typeface="微软雅黑" panose="020B0503020204020204" pitchFamily="34" charset="-122"/>
                          </a:rPr>
                          <m:t>′</m:t>
                        </m:r>
                      </m:sup>
                    </m:sSubSup>
                  </m:oMath>
                </a14:m>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mc:Choice>
        <mc:Fallback xmlns="">
          <p:sp>
            <p:nvSpPr>
              <p:cNvPr id="6" name="文本框 5">
                <a:extLst>
                  <a:ext uri="{FF2B5EF4-FFF2-40B4-BE49-F238E27FC236}">
                    <a16:creationId xmlns:a16="http://schemas.microsoft.com/office/drawing/2014/main" id="{971AE7F6-EE26-4BF3-9524-4D78EB352931}"/>
                  </a:ext>
                </a:extLst>
              </p:cNvPr>
              <p:cNvSpPr txBox="1">
                <a:spLocks noRot="1" noChangeAspect="1" noMove="1" noResize="1" noEditPoints="1" noAdjustHandles="1" noChangeArrowheads="1" noChangeShapeType="1" noTextEdit="1"/>
              </p:cNvSpPr>
              <p:nvPr/>
            </p:nvSpPr>
            <p:spPr>
              <a:xfrm>
                <a:off x="2483768" y="880856"/>
                <a:ext cx="6264696" cy="4016612"/>
              </a:xfrm>
              <a:prstGeom prst="rect">
                <a:avLst/>
              </a:prstGeom>
              <a:blipFill>
                <a:blip r:embed="rId6"/>
                <a:stretch>
                  <a:fillRect r="-875" b="-1214"/>
                </a:stretch>
              </a:blipFill>
            </p:spPr>
            <p:txBody>
              <a:bodyPr/>
              <a:lstStyle/>
              <a:p>
                <a:r>
                  <a:rPr lang="zh-CN" altLang="en-US">
                    <a:noFill/>
                  </a:rPr>
                  <a:t> </a:t>
                </a:r>
              </a:p>
            </p:txBody>
          </p:sp>
        </mc:Fallback>
      </mc:AlternateContent>
      <p:sp>
        <p:nvSpPr>
          <p:cNvPr id="4" name="文本框 3">
            <a:extLst>
              <a:ext uri="{FF2B5EF4-FFF2-40B4-BE49-F238E27FC236}">
                <a16:creationId xmlns:a16="http://schemas.microsoft.com/office/drawing/2014/main" id="{1E33C293-0A0D-442B-9C46-5B68D1B254E7}"/>
              </a:ext>
            </a:extLst>
          </p:cNvPr>
          <p:cNvSpPr txBox="1"/>
          <p:nvPr/>
        </p:nvSpPr>
        <p:spPr>
          <a:xfrm>
            <a:off x="683568" y="2232155"/>
            <a:ext cx="288032" cy="369332"/>
          </a:xfrm>
          <a:prstGeom prst="rect">
            <a:avLst/>
          </a:prstGeom>
          <a:noFill/>
        </p:spPr>
        <p:txBody>
          <a:bodyPr wrap="square" rtlCol="0">
            <a:spAutoFit/>
          </a:bodyPr>
          <a:lstStyle/>
          <a:p>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h</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EC7A69C9-1B3D-456C-A26D-7B7F84146916}"/>
              </a:ext>
            </a:extLst>
          </p:cNvPr>
          <p:cNvSpPr txBox="1"/>
          <p:nvPr/>
        </p:nvSpPr>
        <p:spPr>
          <a:xfrm>
            <a:off x="1475656" y="696190"/>
            <a:ext cx="288032" cy="369332"/>
          </a:xfrm>
          <a:prstGeom prst="rect">
            <a:avLst/>
          </a:prstGeom>
          <a:noFill/>
        </p:spPr>
        <p:txBody>
          <a:bodyPr wrap="square" rtlCol="0">
            <a:spAutoFit/>
          </a:bodyPr>
          <a:lstStyle/>
          <a:p>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t</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32F1B272-8916-4F4F-B8FF-685AD1893D9C}"/>
              </a:ext>
            </a:extLst>
          </p:cNvPr>
          <p:cNvSpPr txBox="1"/>
          <p:nvPr/>
        </p:nvSpPr>
        <p:spPr>
          <a:xfrm>
            <a:off x="1259632" y="1393098"/>
            <a:ext cx="288032" cy="369332"/>
          </a:xfrm>
          <a:prstGeom prst="rect">
            <a:avLst/>
          </a:prstGeom>
          <a:noFill/>
        </p:spPr>
        <p:txBody>
          <a:bodyPr wrap="square" rtlCol="0">
            <a:spAutoFit/>
          </a:bodyPr>
          <a:lstStyle/>
          <a:p>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rPr>
              <a:t>r</a:t>
            </a:r>
            <a:endParaRPr lang="zh-CN" altLang="en-US"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7725FF59-044A-4B88-81A3-967FE5813B24}"/>
              </a:ext>
            </a:extLst>
          </p:cNvPr>
          <p:cNvPicPr>
            <a:picLocks noChangeAspect="1"/>
          </p:cNvPicPr>
          <p:nvPr/>
        </p:nvPicPr>
        <p:blipFill>
          <a:blip r:embed="rId7"/>
          <a:stretch>
            <a:fillRect/>
          </a:stretch>
        </p:blipFill>
        <p:spPr>
          <a:xfrm>
            <a:off x="611560" y="3153070"/>
            <a:ext cx="1728192" cy="1699147"/>
          </a:xfrm>
          <a:prstGeom prst="rect">
            <a:avLst/>
          </a:prstGeom>
        </p:spPr>
      </p:pic>
      <p:sp>
        <p:nvSpPr>
          <p:cNvPr id="11" name="文本框 10">
            <a:extLst>
              <a:ext uri="{FF2B5EF4-FFF2-40B4-BE49-F238E27FC236}">
                <a16:creationId xmlns:a16="http://schemas.microsoft.com/office/drawing/2014/main" id="{8B01D035-E34E-4F9A-AE8B-72F3A1F6D2AE}"/>
              </a:ext>
            </a:extLst>
          </p:cNvPr>
          <p:cNvSpPr txBox="1"/>
          <p:nvPr/>
        </p:nvSpPr>
        <p:spPr>
          <a:xfrm>
            <a:off x="323528" y="2736499"/>
            <a:ext cx="2304256" cy="307777"/>
          </a:xfrm>
          <a:prstGeom prst="rect">
            <a:avLst/>
          </a:prstGeom>
          <a:noFill/>
        </p:spPr>
        <p:txBody>
          <a:bodyPr wrap="square" rtlCol="0">
            <a:spAutoFit/>
          </a:bodyPr>
          <a:lstStyle/>
          <a:p>
            <a:pPr algn="ctr"/>
            <a:r>
              <a:rPr lang="en-US" altLang="zh-CN" sz="1400" b="1" dirty="0">
                <a:solidFill>
                  <a:schemeClr val="tx1">
                    <a:lumMod val="75000"/>
                    <a:lumOff val="25000"/>
                  </a:schemeClr>
                </a:solidFill>
                <a:latin typeface="微软雅黑" panose="020B0503020204020204" pitchFamily="34" charset="-122"/>
                <a:ea typeface="微软雅黑" panose="020B0503020204020204" pitchFamily="34" charset="-122"/>
              </a:rPr>
              <a:t>A multi-relation graph</a:t>
            </a:r>
            <a:endPar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1F05AEE0-F69F-4727-8257-3C628B88231D}"/>
              </a:ext>
            </a:extLst>
          </p:cNvPr>
          <p:cNvSpPr txBox="1"/>
          <p:nvPr/>
        </p:nvSpPr>
        <p:spPr>
          <a:xfrm>
            <a:off x="323528" y="4836889"/>
            <a:ext cx="2304256" cy="307777"/>
          </a:xfrm>
          <a:prstGeom prst="rect">
            <a:avLst/>
          </a:prstGeom>
          <a:noFill/>
        </p:spPr>
        <p:txBody>
          <a:bodyPr wrap="square" rtlCol="0">
            <a:spAutoFit/>
          </a:bodyPr>
          <a:lstStyle/>
          <a:p>
            <a:pPr algn="ctr"/>
            <a:r>
              <a:rPr lang="en-US" altLang="zh-CN" sz="1400" b="1" dirty="0" err="1">
                <a:solidFill>
                  <a:schemeClr val="tx1">
                    <a:lumMod val="75000"/>
                    <a:lumOff val="25000"/>
                  </a:schemeClr>
                </a:solidFill>
                <a:latin typeface="微软雅黑" panose="020B0503020204020204" pitchFamily="34" charset="-122"/>
                <a:ea typeface="微软雅黑" panose="020B0503020204020204" pitchFamily="34" charset="-122"/>
              </a:rPr>
              <a:t>TransE</a:t>
            </a:r>
            <a:endParaRPr lang="zh-CN" altLang="en-US" sz="14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16" name="Picture 2" descr="东南大学- 维基百科，自由的百科全书">
            <a:extLst>
              <a:ext uri="{FF2B5EF4-FFF2-40B4-BE49-F238E27FC236}">
                <a16:creationId xmlns:a16="http://schemas.microsoft.com/office/drawing/2014/main" id="{C561B332-1BF5-4A40-B1B0-E5EE1C1EDDFB}"/>
              </a:ext>
            </a:extLst>
          </p:cNvPr>
          <p:cNvPicPr>
            <a:picLocks noChangeAspect="1" noChangeArrowheads="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695262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文本框 45"/>
          <p:cNvSpPr txBox="1"/>
          <p:nvPr/>
        </p:nvSpPr>
        <p:spPr>
          <a:xfrm>
            <a:off x="663574" y="64771"/>
            <a:ext cx="7508826" cy="523220"/>
          </a:xfrm>
          <a:prstGeom prst="rect">
            <a:avLst/>
          </a:prstGeom>
          <a:noFill/>
        </p:spPr>
        <p:txBody>
          <a:bodyPr wrap="square" rtlCol="0" anchor="t">
            <a:spAutoFit/>
          </a:bodyPr>
          <a:lstStyle/>
          <a:p>
            <a:r>
              <a:rPr lang="en-US" altLang="zh-CN" sz="2800" b="1" dirty="0">
                <a:solidFill>
                  <a:srgbClr val="2C394C"/>
                </a:solidFill>
                <a:cs typeface="+mn-ea"/>
              </a:rPr>
              <a:t>Online Interaction Datasets Are Big Data</a:t>
            </a:r>
            <a:endParaRPr lang="zh-CN" altLang="en-US" sz="2800" b="1" dirty="0">
              <a:solidFill>
                <a:srgbClr val="2C394C"/>
              </a:solidFill>
              <a:cs typeface="+mn-ea"/>
            </a:endParaRPr>
          </a:p>
        </p:txBody>
      </p:sp>
      <p:sp>
        <p:nvSpPr>
          <p:cNvPr id="2" name="文本框 1">
            <a:extLst>
              <a:ext uri="{FF2B5EF4-FFF2-40B4-BE49-F238E27FC236}">
                <a16:creationId xmlns:a16="http://schemas.microsoft.com/office/drawing/2014/main" id="{E3E54AA2-B2FD-4DEB-92C9-B2AE5025D36E}"/>
              </a:ext>
            </a:extLst>
          </p:cNvPr>
          <p:cNvSpPr txBox="1"/>
          <p:nvPr/>
        </p:nvSpPr>
        <p:spPr>
          <a:xfrm>
            <a:off x="323528" y="1131590"/>
            <a:ext cx="4248472" cy="3578224"/>
          </a:xfrm>
          <a:prstGeom prst="rect">
            <a:avLst/>
          </a:prstGeom>
          <a:noFill/>
        </p:spPr>
        <p:txBody>
          <a:bodyPr wrap="square" rtlCol="0">
            <a:spAutoFit/>
          </a:bodyPr>
          <a:lstStyle/>
          <a:p>
            <a:pPr marL="171450" indent="-171450">
              <a:lnSpc>
                <a:spcPct val="130000"/>
              </a:lnSpc>
              <a:buFont typeface="Wingdings" panose="05000000000000000000" pitchFamily="2" charset="2"/>
              <a:buChar char="l"/>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当前网络公司的图数据通常包含十亿级的节点，万亿级的边</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lnSpc>
                <a:spcPct val="130000"/>
              </a:lnSpc>
              <a:buFont typeface="Wingdings" panose="05000000000000000000" pitchFamily="2" charset="2"/>
              <a:buChar char="l"/>
            </a:pPr>
            <a:r>
              <a:rPr lang="en-US" altLang="zh-CN" dirty="0">
                <a:solidFill>
                  <a:schemeClr val="tx1">
                    <a:lumMod val="75000"/>
                    <a:lumOff val="25000"/>
                  </a:schemeClr>
                </a:solidFill>
                <a:latin typeface="微软雅黑" panose="020B0503020204020204" pitchFamily="34" charset="-122"/>
                <a:ea typeface="微软雅黑" panose="020B0503020204020204" pitchFamily="34" charset="-122"/>
              </a:rPr>
              <a:t>2B nodes * 100d = </a:t>
            </a:r>
            <a:r>
              <a:rPr lang="en-US" altLang="zh-CN" dirty="0">
                <a:solidFill>
                  <a:srgbClr val="C00000"/>
                </a:solidFill>
                <a:latin typeface="微软雅黑" panose="020B0503020204020204" pitchFamily="34" charset="-122"/>
                <a:ea typeface="微软雅黑" panose="020B0503020204020204" pitchFamily="34" charset="-122"/>
              </a:rPr>
              <a:t>800GB model</a:t>
            </a:r>
          </a:p>
          <a:p>
            <a:pPr marL="742950" lvl="1" indent="-285750">
              <a:lnSpc>
                <a:spcPct val="130000"/>
              </a:lnSpc>
              <a:buFont typeface="Wingdings" panose="05000000000000000000" pitchFamily="2" charset="2"/>
              <a:buChar char="u"/>
            </a:pP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当前</a:t>
            </a:r>
            <a:r>
              <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rPr>
              <a:t>CPU</a:t>
            </a:r>
            <a:r>
              <a:rPr lang="zh-CN" altLang="en-US" sz="1600" dirty="0">
                <a:solidFill>
                  <a:srgbClr val="C00000"/>
                </a:solidFill>
                <a:latin typeface="微软雅黑" panose="020B0503020204020204" pitchFamily="34" charset="-122"/>
                <a:ea typeface="微软雅黑" panose="020B0503020204020204" pitchFamily="34" charset="-122"/>
              </a:rPr>
              <a:t>内存</a:t>
            </a: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rPr>
              <a:t>无法满足该需求，同时也超出典型商品服务器的内存容量</a:t>
            </a:r>
            <a:endParaRPr lang="en-US" altLang="zh-CN" sz="1600" dirty="0">
              <a:solidFill>
                <a:schemeClr val="tx1">
                  <a:lumMod val="75000"/>
                  <a:lumOff val="25000"/>
                </a:schemeClr>
              </a:solidFill>
              <a:latin typeface="微软雅黑" panose="020B0503020204020204" pitchFamily="34" charset="-122"/>
              <a:ea typeface="微软雅黑" panose="020B0503020204020204" pitchFamily="34" charset="-122"/>
            </a:endParaRPr>
          </a:p>
          <a:p>
            <a:pPr>
              <a:lnSpc>
                <a:spcPct val="130000"/>
              </a:lnSpc>
            </a:pP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a:p>
            <a:pPr marL="171450" indent="-171450">
              <a:lnSpc>
                <a:spcPct val="130000"/>
              </a:lnSpc>
              <a:buFont typeface="Wingdings" panose="05000000000000000000" pitchFamily="2" charset="2"/>
              <a:buChar char="l"/>
            </a:pP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由于图的规模巨大，</a:t>
            </a:r>
            <a:r>
              <a:rPr lang="zh-CN" altLang="en-US" dirty="0">
                <a:solidFill>
                  <a:srgbClr val="C00000"/>
                </a:solidFill>
                <a:latin typeface="微软雅黑" panose="020B0503020204020204" pitchFamily="34" charset="-122"/>
                <a:ea typeface="微软雅黑" panose="020B0503020204020204" pitchFamily="34" charset="-122"/>
              </a:rPr>
              <a:t>训练速度</a:t>
            </a:r>
            <a:r>
              <a:rPr lang="zh-CN" altLang="en-US" dirty="0">
                <a:solidFill>
                  <a:schemeClr val="tx1">
                    <a:lumMod val="75000"/>
                    <a:lumOff val="25000"/>
                  </a:schemeClr>
                </a:solidFill>
                <a:latin typeface="微软雅黑" panose="020B0503020204020204" pitchFamily="34" charset="-122"/>
                <a:ea typeface="微软雅黑" panose="020B0503020204020204" pitchFamily="34" charset="-122"/>
              </a:rPr>
              <a:t>也是一个瓶颈</a:t>
            </a:r>
            <a:endParaRPr lang="en-US" altLang="zh-CN" dirty="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7170" name="Picture 2" descr="Facebook - Log In or Sign Up">
            <a:extLst>
              <a:ext uri="{FF2B5EF4-FFF2-40B4-BE49-F238E27FC236}">
                <a16:creationId xmlns:a16="http://schemas.microsoft.com/office/drawing/2014/main" id="{53718D92-4AAB-456B-BCAC-B89B9693E3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85791" y="1150457"/>
            <a:ext cx="999554" cy="999554"/>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Buy or Sell on Alibaba, the World's Largest E-commerce B2B Marketplace">
            <a:extLst>
              <a:ext uri="{FF2B5EF4-FFF2-40B4-BE49-F238E27FC236}">
                <a16:creationId xmlns:a16="http://schemas.microsoft.com/office/drawing/2014/main" id="{25FE0C95-3891-4AA7-8E9E-D53FCAC50A9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53943" y="1137551"/>
            <a:ext cx="1020628" cy="1020628"/>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descr="Pinterest - Apps on Google Play">
            <a:extLst>
              <a:ext uri="{FF2B5EF4-FFF2-40B4-BE49-F238E27FC236}">
                <a16:creationId xmlns:a16="http://schemas.microsoft.com/office/drawing/2014/main" id="{59BA8504-0AE8-4239-A1E1-E4E4A9A3D58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543169" y="1150457"/>
            <a:ext cx="1020628" cy="1020628"/>
          </a:xfrm>
          <a:prstGeom prst="rect">
            <a:avLst/>
          </a:prstGeom>
          <a:noFill/>
          <a:extLst>
            <a:ext uri="{909E8E84-426E-40DD-AFC4-6F175D3DCCD1}">
              <a14:hiddenFill xmlns:a14="http://schemas.microsoft.com/office/drawing/2010/main">
                <a:solidFill>
                  <a:srgbClr val="FFFFFF"/>
                </a:solidFill>
              </a14:hiddenFill>
            </a:ext>
          </a:extLst>
        </p:spPr>
      </p:pic>
      <p:sp>
        <p:nvSpPr>
          <p:cNvPr id="7" name="左大括号 6">
            <a:extLst>
              <a:ext uri="{FF2B5EF4-FFF2-40B4-BE49-F238E27FC236}">
                <a16:creationId xmlns:a16="http://schemas.microsoft.com/office/drawing/2014/main" id="{683B2CCD-0F38-4D66-9041-3ECB4269ECA0}"/>
              </a:ext>
            </a:extLst>
          </p:cNvPr>
          <p:cNvSpPr/>
          <p:nvPr/>
        </p:nvSpPr>
        <p:spPr>
          <a:xfrm flipH="1">
            <a:off x="4707213" y="3075806"/>
            <a:ext cx="576063" cy="1224136"/>
          </a:xfrm>
          <a:prstGeom prst="leftBrace">
            <a:avLst>
              <a:gd name="adj1" fmla="val 8333"/>
              <a:gd name="adj2" fmla="val 51411"/>
            </a:avLst>
          </a:prstGeom>
          <a:ln w="19050"/>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11" name="文本框 10">
            <a:extLst>
              <a:ext uri="{FF2B5EF4-FFF2-40B4-BE49-F238E27FC236}">
                <a16:creationId xmlns:a16="http://schemas.microsoft.com/office/drawing/2014/main" id="{3A010A60-E333-4799-9B47-ADB59634C763}"/>
              </a:ext>
            </a:extLst>
          </p:cNvPr>
          <p:cNvSpPr txBox="1"/>
          <p:nvPr/>
        </p:nvSpPr>
        <p:spPr>
          <a:xfrm>
            <a:off x="5418489" y="3026154"/>
            <a:ext cx="3257967" cy="1323439"/>
          </a:xfrm>
          <a:prstGeom prst="rect">
            <a:avLst/>
          </a:prstGeom>
          <a:noFill/>
        </p:spPr>
        <p:txBody>
          <a:bodyPr wrap="square" rtlCol="0">
            <a:spAutoFit/>
          </a:bodyPr>
          <a:lstStyle/>
          <a:p>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如何在</a:t>
            </a:r>
            <a:r>
              <a:rPr lang="zh-CN" altLang="en-US" sz="2000" dirty="0">
                <a:solidFill>
                  <a:srgbClr val="C00000"/>
                </a:solidFill>
                <a:latin typeface="微软雅黑" panose="020B0503020204020204" pitchFamily="34" charset="-122"/>
                <a:ea typeface="微软雅黑" panose="020B0503020204020204" pitchFamily="34" charset="-122"/>
              </a:rPr>
              <a:t>内存有限、保证训练速度</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的前提下，解决</a:t>
            </a:r>
            <a:r>
              <a:rPr lang="zh-CN" altLang="en-US" sz="2000" dirty="0">
                <a:solidFill>
                  <a:srgbClr val="C00000"/>
                </a:solidFill>
                <a:latin typeface="微软雅黑" panose="020B0503020204020204" pitchFamily="34" charset="-122"/>
                <a:ea typeface="微软雅黑" panose="020B0503020204020204" pitchFamily="34" charset="-122"/>
              </a:rPr>
              <a:t>大规模图训练</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问题并</a:t>
            </a:r>
            <a:r>
              <a:rPr lang="zh-CN" altLang="en-US" sz="2000" dirty="0">
                <a:solidFill>
                  <a:srgbClr val="C00000"/>
                </a:solidFill>
                <a:latin typeface="微软雅黑" panose="020B0503020204020204" pitchFamily="34" charset="-122"/>
                <a:ea typeface="微软雅黑" panose="020B0503020204020204" pitchFamily="34" charset="-122"/>
              </a:rPr>
              <a:t>保持训练结果的精度</a:t>
            </a:r>
            <a:r>
              <a:rPr lang="zh-CN" altLang="en-US" sz="2000" dirty="0">
                <a:solidFill>
                  <a:schemeClr val="tx1">
                    <a:lumMod val="75000"/>
                    <a:lumOff val="25000"/>
                  </a:schemeClr>
                </a:solidFill>
                <a:latin typeface="微软雅黑" panose="020B0503020204020204" pitchFamily="34" charset="-122"/>
                <a:ea typeface="微软雅黑" panose="020B0503020204020204" pitchFamily="34" charset="-122"/>
              </a:rPr>
              <a:t>？</a:t>
            </a:r>
          </a:p>
        </p:txBody>
      </p:sp>
      <p:pic>
        <p:nvPicPr>
          <p:cNvPr id="41" name="Picture 2" descr="东南大学- 维基百科，自由的百科全书">
            <a:extLst>
              <a:ext uri="{FF2B5EF4-FFF2-40B4-BE49-F238E27FC236}">
                <a16:creationId xmlns:a16="http://schemas.microsoft.com/office/drawing/2014/main" id="{1E414147-4362-407D-BB70-80B6DD0EBAF1}"/>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244408" y="64770"/>
            <a:ext cx="704161" cy="7041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53528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3" end="3"/>
                                            </p:txEl>
                                          </p:spTgt>
                                        </p:tgtEl>
                                        <p:attrNameLst>
                                          <p:attrName>style.visibility</p:attrName>
                                        </p:attrNameLst>
                                      </p:cBhvr>
                                      <p:to>
                                        <p:strVal val="visible"/>
                                      </p:to>
                                    </p:set>
                                    <p:animEffect transition="in" filter="fade">
                                      <p:cBhvr>
                                        <p:cTn id="7" dur="500"/>
                                        <p:tgtEl>
                                          <p:spTgt spid="2">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2">
                                            <p:txEl>
                                              <p:pRg st="4" end="4"/>
                                            </p:txEl>
                                          </p:spTgt>
                                        </p:tgtEl>
                                        <p:attrNameLst>
                                          <p:attrName>style.visibility</p:attrName>
                                        </p:attrNameLst>
                                      </p:cBhvr>
                                      <p:to>
                                        <p:strVal val="visible"/>
                                      </p:to>
                                    </p:set>
                                    <p:animEffect transition="in" filter="fade">
                                      <p:cBhvr>
                                        <p:cTn id="10" dur="500"/>
                                        <p:tgtEl>
                                          <p:spTgt spid="2">
                                            <p:txEl>
                                              <p:pRg st="4" end="4"/>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animEffect transition="in" filter="fade">
                                      <p:cBhvr>
                                        <p:cTn id="15" dur="500"/>
                                        <p:tgtEl>
                                          <p:spTgt spid="2">
                                            <p:txEl>
                                              <p:pRg st="6" end="6"/>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par>
                                <p:cTn id="20" presetID="1" presetClass="entr" presetSubtype="0" fill="hold" grpId="0" nodeType="withEffect">
                                  <p:stCondLst>
                                    <p:cond delay="0"/>
                                  </p:stCondLst>
                                  <p:childTnLst>
                                    <p:set>
                                      <p:cBhvr>
                                        <p:cTn id="21"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第一PPT模板网-WWW.1PPT.COM"/>
</p:tagLst>
</file>

<file path=ppt/tags/tag2.xml><?xml version="1.0" encoding="utf-8"?>
<p:tagLst xmlns:a="http://schemas.openxmlformats.org/drawingml/2006/main" xmlns:r="http://schemas.openxmlformats.org/officeDocument/2006/relationships" xmlns:p="http://schemas.openxmlformats.org/presentationml/2006/main">
  <p:tag name="MH" val="20160830110547"/>
  <p:tag name="MH_LIBRARY" val="CONTENTS"/>
  <p:tag name="MH_TYPE" val="OTHERS"/>
  <p:tag name="ID" val="545840"/>
</p:tagLst>
</file>

<file path=ppt/theme/theme1.xml><?xml version="1.0" encoding="utf-8"?>
<a:theme xmlns:a="http://schemas.openxmlformats.org/drawingml/2006/main" name="第一PPT，www.1ppt.com">
  <a:themeElements>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fontScheme name="3neoysxa">
      <a:majorFont>
        <a:latin typeface=""/>
        <a:ea typeface="微软雅黑"/>
        <a:cs typeface=""/>
      </a:majorFont>
      <a:minorFont>
        <a:latin typeface=""/>
        <a:ea typeface="微软雅黑"/>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2.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3.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4.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ppt/theme/themeOverride5.xml><?xml version="1.0" encoding="utf-8"?>
<a:themeOverride xmlns:a="http://schemas.openxmlformats.org/drawingml/2006/main">
  <a:clrScheme name="自定义 237">
    <a:dk1>
      <a:srgbClr val="000000"/>
    </a:dk1>
    <a:lt1>
      <a:srgbClr val="FFFFFF"/>
    </a:lt1>
    <a:dk2>
      <a:srgbClr val="1F497D"/>
    </a:dk2>
    <a:lt2>
      <a:srgbClr val="EEECE1"/>
    </a:lt2>
    <a:accent1>
      <a:srgbClr val="2C394C"/>
    </a:accent1>
    <a:accent2>
      <a:srgbClr val="0083B4"/>
    </a:accent2>
    <a:accent3>
      <a:srgbClr val="2C394C"/>
    </a:accent3>
    <a:accent4>
      <a:srgbClr val="0083B4"/>
    </a:accent4>
    <a:accent5>
      <a:srgbClr val="2C394C"/>
    </a:accent5>
    <a:accent6>
      <a:srgbClr val="0083B4"/>
    </a:accent6>
    <a:hlink>
      <a:srgbClr val="2C394C"/>
    </a:hlink>
    <a:folHlink>
      <a:srgbClr val="0083B4"/>
    </a:folHlink>
  </a:clrScheme>
</a:themeOverride>
</file>

<file path=docProps/app.xml><?xml version="1.0" encoding="utf-8"?>
<Properties xmlns="http://schemas.openxmlformats.org/officeDocument/2006/extended-properties" xmlns:vt="http://schemas.openxmlformats.org/officeDocument/2006/docPropsVTypes">
  <Template>Office Theme</Template>
  <TotalTime>5682</TotalTime>
  <Words>3626</Words>
  <Application>Microsoft Office PowerPoint</Application>
  <PresentationFormat>全屏显示(16:9)</PresentationFormat>
  <Paragraphs>299</Paragraphs>
  <Slides>28</Slides>
  <Notes>28</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28</vt:i4>
      </vt:variant>
    </vt:vector>
  </HeadingPairs>
  <TitlesOfParts>
    <vt:vector size="36" baseType="lpstr">
      <vt:lpstr>微软雅黑</vt:lpstr>
      <vt:lpstr>微软雅黑 Light</vt:lpstr>
      <vt:lpstr>Arial</vt:lpstr>
      <vt:lpstr>Calibri</vt:lpstr>
      <vt:lpstr>Cambria Math</vt:lpstr>
      <vt:lpstr>Wingdings</vt:lpstr>
      <vt:lpstr>第一PPT，www.1ppt.com</vt:lpstr>
      <vt:lpstr>Visio</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组合</dc:title>
  <dc:creator>苗子佳</dc:creator>
  <cp:lastModifiedBy>695192791@qq.com</cp:lastModifiedBy>
  <cp:revision>415</cp:revision>
  <dcterms:created xsi:type="dcterms:W3CDTF">2015-12-11T17:46:00Z</dcterms:created>
  <dcterms:modified xsi:type="dcterms:W3CDTF">2020-04-17T08:28:37Z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2052-11.3.0.8632</vt:lpwstr>
  </property>
</Properties>
</file>

<file path=docProps/thumbnail.jpeg>
</file>